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4"/>
  </p:sldMasterIdLst>
  <p:notesMasterIdLst>
    <p:notesMasterId r:id="rId14"/>
  </p:notesMasterIdLst>
  <p:sldIdLst>
    <p:sldId id="256" r:id="rId5"/>
    <p:sldId id="265" r:id="rId6"/>
    <p:sldId id="258" r:id="rId7"/>
    <p:sldId id="259" r:id="rId8"/>
    <p:sldId id="261" r:id="rId9"/>
    <p:sldId id="260" r:id="rId10"/>
    <p:sldId id="262" r:id="rId11"/>
    <p:sldId id="263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est User" initials="GU" lastIdx="1" clrIdx="0">
    <p:extLst>
      <p:ext uri="{19B8F6BF-5375-455C-9EA6-DF929625EA0E}">
        <p15:presenceInfo xmlns:p15="http://schemas.microsoft.com/office/powerpoint/2012/main" userId="S::urn:spo:anon#1f2b02e1e82ad253162557ea17d8fa27e1654e3969190d6483b188b77ba3f6f7::" providerId="AD"/>
      </p:ext>
    </p:extLst>
  </p:cmAuthor>
  <p:cmAuthor id="2" name="Anlan Yang" initials="AY" lastIdx="1" clrIdx="1">
    <p:extLst>
      <p:ext uri="{19B8F6BF-5375-455C-9EA6-DF929625EA0E}">
        <p15:presenceInfo xmlns:p15="http://schemas.microsoft.com/office/powerpoint/2012/main" userId="S::ayan6424@uni.sydney.edu.au::bf570a3e-d9ed-4373-9254-ff96f3a6d48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C71"/>
    <a:srgbClr val="595959"/>
    <a:srgbClr val="E86051"/>
    <a:srgbClr val="E5E5E5"/>
    <a:srgbClr val="474747"/>
    <a:srgbClr val="FFF3F0"/>
    <a:srgbClr val="ED937E"/>
    <a:srgbClr val="424242"/>
    <a:srgbClr val="E64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E510E9-A1E2-455B-A250-795C7331D5A0}" v="37" dt="2020-11-10T20:29:58.125"/>
    <p1510:client id="{20A392E6-039E-419F-8713-9027247A96D9}" v="4" dt="2021-02-21T08:42:45.568"/>
    <p1510:client id="{4CB00372-B05C-4891-9831-87720CFB0162}" v="1197" dt="2020-11-11T04:27:51.776"/>
    <p1510:client id="{6AC9D03E-518C-401B-B231-69107CC694C2}" v="145" dt="2020-11-10T05:03:17.2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687309-FAC8-4AD4-8473-EBA2B5D65FC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1BC19A-5951-46AA-ACF8-FDD865FD1107}">
      <dgm:prSet custT="1"/>
      <dgm:spPr>
        <a:solidFill>
          <a:srgbClr val="E86051"/>
        </a:solidFill>
      </dgm:spPr>
      <dgm:t>
        <a:bodyPr/>
        <a:lstStyle/>
        <a:p>
          <a:r>
            <a:rPr lang="en-AU" sz="2800"/>
            <a:t>On- and offline meetings</a:t>
          </a:r>
          <a:endParaRPr lang="en-US" sz="2800"/>
        </a:p>
      </dgm:t>
    </dgm:pt>
    <dgm:pt modelId="{C62955F2-3B8F-40DF-98F9-0E2638B5A97F}" type="parTrans" cxnId="{9E103EDE-151A-443F-809E-ACDAC5506823}">
      <dgm:prSet/>
      <dgm:spPr/>
      <dgm:t>
        <a:bodyPr/>
        <a:lstStyle/>
        <a:p>
          <a:endParaRPr lang="en-US"/>
        </a:p>
      </dgm:t>
    </dgm:pt>
    <dgm:pt modelId="{07A95F5F-BA9A-460E-B52F-0B1EF88F83F2}" type="sibTrans" cxnId="{9E103EDE-151A-443F-809E-ACDAC5506823}">
      <dgm:prSet/>
      <dgm:spPr/>
      <dgm:t>
        <a:bodyPr/>
        <a:lstStyle/>
        <a:p>
          <a:endParaRPr lang="en-US"/>
        </a:p>
      </dgm:t>
    </dgm:pt>
    <dgm:pt modelId="{A450BA62-F838-47BF-9AB9-761080D948BF}">
      <dgm:prSet custT="1"/>
      <dgm:spPr/>
      <dgm:t>
        <a:bodyPr/>
        <a:lstStyle/>
        <a:p>
          <a:pPr rtl="0"/>
          <a:r>
            <a:rPr lang="en-AU" sz="2000">
              <a:latin typeface="Arial" panose="020B0604020202020204"/>
            </a:rPr>
            <a:t>Exchange ideas</a:t>
          </a:r>
          <a:endParaRPr lang="en-US" sz="2000"/>
        </a:p>
      </dgm:t>
    </dgm:pt>
    <dgm:pt modelId="{2A6E5357-A853-4212-A366-08EAFEE2B541}" type="parTrans" cxnId="{19806064-2BE5-4CB2-9C5E-C775CAF77133}">
      <dgm:prSet/>
      <dgm:spPr/>
      <dgm:t>
        <a:bodyPr/>
        <a:lstStyle/>
        <a:p>
          <a:endParaRPr lang="en-US"/>
        </a:p>
      </dgm:t>
    </dgm:pt>
    <dgm:pt modelId="{086078DA-C616-48D5-B979-337571FCD7CA}" type="sibTrans" cxnId="{19806064-2BE5-4CB2-9C5E-C775CAF77133}">
      <dgm:prSet/>
      <dgm:spPr/>
      <dgm:t>
        <a:bodyPr/>
        <a:lstStyle/>
        <a:p>
          <a:endParaRPr lang="en-US"/>
        </a:p>
      </dgm:t>
    </dgm:pt>
    <dgm:pt modelId="{B5448294-1B8E-431D-9AF8-E27739474660}">
      <dgm:prSet custT="1"/>
      <dgm:spPr/>
      <dgm:t>
        <a:bodyPr/>
        <a:lstStyle/>
        <a:p>
          <a:r>
            <a:rPr lang="en-AU" sz="2000"/>
            <a:t>Stay connected</a:t>
          </a:r>
          <a:endParaRPr lang="en-US" sz="2000"/>
        </a:p>
      </dgm:t>
    </dgm:pt>
    <dgm:pt modelId="{FCC2F411-1EAB-455C-B533-A9C1D5F3DBEA}" type="parTrans" cxnId="{3968EB4A-0698-4B5D-8BA8-A62523CFCC48}">
      <dgm:prSet/>
      <dgm:spPr/>
      <dgm:t>
        <a:bodyPr/>
        <a:lstStyle/>
        <a:p>
          <a:endParaRPr lang="en-US"/>
        </a:p>
      </dgm:t>
    </dgm:pt>
    <dgm:pt modelId="{A68D9ABC-3577-4A17-9AC6-BD38018584D8}" type="sibTrans" cxnId="{3968EB4A-0698-4B5D-8BA8-A62523CFCC48}">
      <dgm:prSet/>
      <dgm:spPr/>
      <dgm:t>
        <a:bodyPr/>
        <a:lstStyle/>
        <a:p>
          <a:endParaRPr lang="en-US"/>
        </a:p>
      </dgm:t>
    </dgm:pt>
    <dgm:pt modelId="{F015EB4B-CBF8-43D0-A4D5-CC2684EBF032}">
      <dgm:prSet custT="1"/>
      <dgm:spPr/>
      <dgm:t>
        <a:bodyPr/>
        <a:lstStyle/>
        <a:p>
          <a:r>
            <a:rPr lang="en-AU" sz="2000"/>
            <a:t>Expend social networks</a:t>
          </a:r>
          <a:endParaRPr lang="en-US" sz="2200"/>
        </a:p>
      </dgm:t>
    </dgm:pt>
    <dgm:pt modelId="{DC15CC53-EA95-4BBE-AE3E-4F41F4A3A73F}" type="parTrans" cxnId="{8A38FDDD-2591-4F90-BDFF-EF9C686A80F9}">
      <dgm:prSet/>
      <dgm:spPr/>
      <dgm:t>
        <a:bodyPr/>
        <a:lstStyle/>
        <a:p>
          <a:endParaRPr lang="en-US"/>
        </a:p>
      </dgm:t>
    </dgm:pt>
    <dgm:pt modelId="{75D0C7E3-99D1-4ADD-AEA8-3183662C90D5}" type="sibTrans" cxnId="{8A38FDDD-2591-4F90-BDFF-EF9C686A80F9}">
      <dgm:prSet/>
      <dgm:spPr/>
      <dgm:t>
        <a:bodyPr/>
        <a:lstStyle/>
        <a:p>
          <a:endParaRPr lang="en-US"/>
        </a:p>
      </dgm:t>
    </dgm:pt>
    <dgm:pt modelId="{50CF4407-4C6C-45E7-9241-8C894951AFAB}">
      <dgm:prSet custT="1"/>
      <dgm:spPr>
        <a:solidFill>
          <a:srgbClr val="E86051"/>
        </a:solidFill>
      </dgm:spPr>
      <dgm:t>
        <a:bodyPr/>
        <a:lstStyle/>
        <a:p>
          <a:r>
            <a:rPr lang="en-AU" sz="2800"/>
            <a:t>Mentoring opportunities</a:t>
          </a:r>
          <a:endParaRPr lang="en-US" sz="2800"/>
        </a:p>
      </dgm:t>
    </dgm:pt>
    <dgm:pt modelId="{85021AD5-2280-41F8-A3B2-87FC04ADE1A5}" type="parTrans" cxnId="{AD57EFD7-0DD3-4862-ACEE-AB6BB61533BA}">
      <dgm:prSet/>
      <dgm:spPr/>
      <dgm:t>
        <a:bodyPr/>
        <a:lstStyle/>
        <a:p>
          <a:endParaRPr lang="en-US"/>
        </a:p>
      </dgm:t>
    </dgm:pt>
    <dgm:pt modelId="{321733E0-CE2C-4F2B-9286-2752AC9E4E97}" type="sibTrans" cxnId="{AD57EFD7-0DD3-4862-ACEE-AB6BB61533BA}">
      <dgm:prSet/>
      <dgm:spPr/>
      <dgm:t>
        <a:bodyPr/>
        <a:lstStyle/>
        <a:p>
          <a:endParaRPr lang="en-US"/>
        </a:p>
      </dgm:t>
    </dgm:pt>
    <dgm:pt modelId="{DD9F76A4-1712-48EA-A980-DE7C31A858E7}">
      <dgm:prSet custT="1"/>
      <dgm:spPr/>
      <dgm:t>
        <a:bodyPr/>
        <a:lstStyle/>
        <a:p>
          <a:r>
            <a:rPr lang="en-AU" sz="2000">
              <a:latin typeface="Arial" panose="020B0604020202020204"/>
            </a:rPr>
            <a:t>Develop</a:t>
          </a:r>
          <a:r>
            <a:rPr lang="en-AU" sz="2000"/>
            <a:t> leadership skills</a:t>
          </a:r>
          <a:endParaRPr lang="en-US" sz="2000"/>
        </a:p>
      </dgm:t>
    </dgm:pt>
    <dgm:pt modelId="{20F0E69D-4278-421E-92EE-4C651C37960C}" type="parTrans" cxnId="{C5934A0B-53C0-4A7E-9F96-57BFAF11D567}">
      <dgm:prSet/>
      <dgm:spPr/>
      <dgm:t>
        <a:bodyPr/>
        <a:lstStyle/>
        <a:p>
          <a:endParaRPr lang="en-US"/>
        </a:p>
      </dgm:t>
    </dgm:pt>
    <dgm:pt modelId="{E1DDB841-E015-41F2-8E91-DC24EAD84415}" type="sibTrans" cxnId="{C5934A0B-53C0-4A7E-9F96-57BFAF11D567}">
      <dgm:prSet/>
      <dgm:spPr/>
      <dgm:t>
        <a:bodyPr/>
        <a:lstStyle/>
        <a:p>
          <a:endParaRPr lang="en-US"/>
        </a:p>
      </dgm:t>
    </dgm:pt>
    <dgm:pt modelId="{E931837E-1DD2-42BE-AD17-4519548024B6}">
      <dgm:prSet custT="1"/>
      <dgm:spPr/>
      <dgm:t>
        <a:bodyPr/>
        <a:lstStyle/>
        <a:p>
          <a:pPr rtl="0"/>
          <a:r>
            <a:rPr lang="en-AU" sz="2000">
              <a:latin typeface="Arial" panose="020B0604020202020204"/>
            </a:rPr>
            <a:t>Learn to balance</a:t>
          </a:r>
          <a:r>
            <a:rPr lang="en-AU" sz="2000"/>
            <a:t> work and family</a:t>
          </a:r>
          <a:endParaRPr lang="en-US" sz="2000"/>
        </a:p>
      </dgm:t>
    </dgm:pt>
    <dgm:pt modelId="{C06EE405-7D38-412C-8DCD-7F3560DF6FFC}" type="parTrans" cxnId="{ECB2F19E-7B7B-4F4D-BD7F-B479B52569CC}">
      <dgm:prSet/>
      <dgm:spPr/>
      <dgm:t>
        <a:bodyPr/>
        <a:lstStyle/>
        <a:p>
          <a:endParaRPr lang="en-US"/>
        </a:p>
      </dgm:t>
    </dgm:pt>
    <dgm:pt modelId="{EAFAE212-4DE5-41EE-B39C-98350B5479D8}" type="sibTrans" cxnId="{ECB2F19E-7B7B-4F4D-BD7F-B479B52569CC}">
      <dgm:prSet/>
      <dgm:spPr/>
      <dgm:t>
        <a:bodyPr/>
        <a:lstStyle/>
        <a:p>
          <a:endParaRPr lang="en-US"/>
        </a:p>
      </dgm:t>
    </dgm:pt>
    <dgm:pt modelId="{6B6C8756-4D70-4575-95A5-FB3494409162}" type="pres">
      <dgm:prSet presAssocID="{AE687309-FAC8-4AD4-8473-EBA2B5D65FC4}" presName="linear" presStyleCnt="0">
        <dgm:presLayoutVars>
          <dgm:animLvl val="lvl"/>
          <dgm:resizeHandles val="exact"/>
        </dgm:presLayoutVars>
      </dgm:prSet>
      <dgm:spPr/>
    </dgm:pt>
    <dgm:pt modelId="{33CE800D-0F32-4424-B4CE-9417F2B3DC00}" type="pres">
      <dgm:prSet presAssocID="{B81BC19A-5951-46AA-ACF8-FDD865FD1107}" presName="parentText" presStyleLbl="node1" presStyleIdx="0" presStyleCnt="2" custScaleY="49315">
        <dgm:presLayoutVars>
          <dgm:chMax val="0"/>
          <dgm:bulletEnabled val="1"/>
        </dgm:presLayoutVars>
      </dgm:prSet>
      <dgm:spPr/>
    </dgm:pt>
    <dgm:pt modelId="{161C2C16-0B59-4268-A4C0-096C232B1F73}" type="pres">
      <dgm:prSet presAssocID="{B81BC19A-5951-46AA-ACF8-FDD865FD1107}" presName="childText" presStyleLbl="revTx" presStyleIdx="0" presStyleCnt="2" custScaleY="131507">
        <dgm:presLayoutVars>
          <dgm:bulletEnabled val="1"/>
        </dgm:presLayoutVars>
      </dgm:prSet>
      <dgm:spPr/>
    </dgm:pt>
    <dgm:pt modelId="{CB553BB4-F0B7-447A-95EE-24C4841CB3B8}" type="pres">
      <dgm:prSet presAssocID="{50CF4407-4C6C-45E7-9241-8C894951AFAB}" presName="parentText" presStyleLbl="node1" presStyleIdx="1" presStyleCnt="2" custScaleY="49609">
        <dgm:presLayoutVars>
          <dgm:chMax val="0"/>
          <dgm:bulletEnabled val="1"/>
        </dgm:presLayoutVars>
      </dgm:prSet>
      <dgm:spPr/>
    </dgm:pt>
    <dgm:pt modelId="{24C6B5BE-5456-4839-ADEC-2567FE17B46E}" type="pres">
      <dgm:prSet presAssocID="{50CF4407-4C6C-45E7-9241-8C894951AFAB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BAAA0205-CABB-4C73-BCFD-AB47B6ADDE88}" type="presOf" srcId="{B81BC19A-5951-46AA-ACF8-FDD865FD1107}" destId="{33CE800D-0F32-4424-B4CE-9417F2B3DC00}" srcOrd="0" destOrd="0" presId="urn:microsoft.com/office/officeart/2005/8/layout/vList2"/>
    <dgm:cxn modelId="{C5934A0B-53C0-4A7E-9F96-57BFAF11D567}" srcId="{50CF4407-4C6C-45E7-9241-8C894951AFAB}" destId="{DD9F76A4-1712-48EA-A980-DE7C31A858E7}" srcOrd="0" destOrd="0" parTransId="{20F0E69D-4278-421E-92EE-4C651C37960C}" sibTransId="{E1DDB841-E015-41F2-8E91-DC24EAD84415}"/>
    <dgm:cxn modelId="{7581FD12-3AF1-4C68-B3DB-33591249773C}" type="presOf" srcId="{E931837E-1DD2-42BE-AD17-4519548024B6}" destId="{24C6B5BE-5456-4839-ADEC-2567FE17B46E}" srcOrd="0" destOrd="1" presId="urn:microsoft.com/office/officeart/2005/8/layout/vList2"/>
    <dgm:cxn modelId="{6A3B6028-8E7E-472F-B7B9-33ABBCC9F1EA}" type="presOf" srcId="{AE687309-FAC8-4AD4-8473-EBA2B5D65FC4}" destId="{6B6C8756-4D70-4575-95A5-FB3494409162}" srcOrd="0" destOrd="0" presId="urn:microsoft.com/office/officeart/2005/8/layout/vList2"/>
    <dgm:cxn modelId="{B1A7F45B-DF50-48A3-ABDF-BF6693D8B2B6}" type="presOf" srcId="{B5448294-1B8E-431D-9AF8-E27739474660}" destId="{161C2C16-0B59-4268-A4C0-096C232B1F73}" srcOrd="0" destOrd="1" presId="urn:microsoft.com/office/officeart/2005/8/layout/vList2"/>
    <dgm:cxn modelId="{19806064-2BE5-4CB2-9C5E-C775CAF77133}" srcId="{B81BC19A-5951-46AA-ACF8-FDD865FD1107}" destId="{A450BA62-F838-47BF-9AB9-761080D948BF}" srcOrd="0" destOrd="0" parTransId="{2A6E5357-A853-4212-A366-08EAFEE2B541}" sibTransId="{086078DA-C616-48D5-B979-337571FCD7CA}"/>
    <dgm:cxn modelId="{3968EB4A-0698-4B5D-8BA8-A62523CFCC48}" srcId="{B81BC19A-5951-46AA-ACF8-FDD865FD1107}" destId="{B5448294-1B8E-431D-9AF8-E27739474660}" srcOrd="1" destOrd="0" parTransId="{FCC2F411-1EAB-455C-B533-A9C1D5F3DBEA}" sibTransId="{A68D9ABC-3577-4A17-9AC6-BD38018584D8}"/>
    <dgm:cxn modelId="{C18A6893-6CF0-43D3-BD70-09BB46608B43}" type="presOf" srcId="{50CF4407-4C6C-45E7-9241-8C894951AFAB}" destId="{CB553BB4-F0B7-447A-95EE-24C4841CB3B8}" srcOrd="0" destOrd="0" presId="urn:microsoft.com/office/officeart/2005/8/layout/vList2"/>
    <dgm:cxn modelId="{ECB2F19E-7B7B-4F4D-BD7F-B479B52569CC}" srcId="{50CF4407-4C6C-45E7-9241-8C894951AFAB}" destId="{E931837E-1DD2-42BE-AD17-4519548024B6}" srcOrd="1" destOrd="0" parTransId="{C06EE405-7D38-412C-8DCD-7F3560DF6FFC}" sibTransId="{EAFAE212-4DE5-41EE-B39C-98350B5479D8}"/>
    <dgm:cxn modelId="{AD57EFD7-0DD3-4862-ACEE-AB6BB61533BA}" srcId="{AE687309-FAC8-4AD4-8473-EBA2B5D65FC4}" destId="{50CF4407-4C6C-45E7-9241-8C894951AFAB}" srcOrd="1" destOrd="0" parTransId="{85021AD5-2280-41F8-A3B2-87FC04ADE1A5}" sibTransId="{321733E0-CE2C-4F2B-9286-2752AC9E4E97}"/>
    <dgm:cxn modelId="{8A38FDDD-2591-4F90-BDFF-EF9C686A80F9}" srcId="{B81BC19A-5951-46AA-ACF8-FDD865FD1107}" destId="{F015EB4B-CBF8-43D0-A4D5-CC2684EBF032}" srcOrd="2" destOrd="0" parTransId="{DC15CC53-EA95-4BBE-AE3E-4F41F4A3A73F}" sibTransId="{75D0C7E3-99D1-4ADD-AEA8-3183662C90D5}"/>
    <dgm:cxn modelId="{9E103EDE-151A-443F-809E-ACDAC5506823}" srcId="{AE687309-FAC8-4AD4-8473-EBA2B5D65FC4}" destId="{B81BC19A-5951-46AA-ACF8-FDD865FD1107}" srcOrd="0" destOrd="0" parTransId="{C62955F2-3B8F-40DF-98F9-0E2638B5A97F}" sibTransId="{07A95F5F-BA9A-460E-B52F-0B1EF88F83F2}"/>
    <dgm:cxn modelId="{205543E4-94AE-4649-A589-DD5A1237BB47}" type="presOf" srcId="{DD9F76A4-1712-48EA-A980-DE7C31A858E7}" destId="{24C6B5BE-5456-4839-ADEC-2567FE17B46E}" srcOrd="0" destOrd="0" presId="urn:microsoft.com/office/officeart/2005/8/layout/vList2"/>
    <dgm:cxn modelId="{A7B7A9E7-4A23-4E03-83ED-30E90FF0CD5F}" type="presOf" srcId="{A450BA62-F838-47BF-9AB9-761080D948BF}" destId="{161C2C16-0B59-4268-A4C0-096C232B1F73}" srcOrd="0" destOrd="0" presId="urn:microsoft.com/office/officeart/2005/8/layout/vList2"/>
    <dgm:cxn modelId="{1A8F8EEC-A684-471C-A401-4F2460BD4857}" type="presOf" srcId="{F015EB4B-CBF8-43D0-A4D5-CC2684EBF032}" destId="{161C2C16-0B59-4268-A4C0-096C232B1F73}" srcOrd="0" destOrd="2" presId="urn:microsoft.com/office/officeart/2005/8/layout/vList2"/>
    <dgm:cxn modelId="{C7C561FE-5DDF-43A3-9266-06EFDFC010A7}" type="presParOf" srcId="{6B6C8756-4D70-4575-95A5-FB3494409162}" destId="{33CE800D-0F32-4424-B4CE-9417F2B3DC00}" srcOrd="0" destOrd="0" presId="urn:microsoft.com/office/officeart/2005/8/layout/vList2"/>
    <dgm:cxn modelId="{9B4C640C-18B6-4765-A9A3-78ED72CD5962}" type="presParOf" srcId="{6B6C8756-4D70-4575-95A5-FB3494409162}" destId="{161C2C16-0B59-4268-A4C0-096C232B1F73}" srcOrd="1" destOrd="0" presId="urn:microsoft.com/office/officeart/2005/8/layout/vList2"/>
    <dgm:cxn modelId="{04DBC666-9BD0-4360-9F8D-59DB561EFD05}" type="presParOf" srcId="{6B6C8756-4D70-4575-95A5-FB3494409162}" destId="{CB553BB4-F0B7-447A-95EE-24C4841CB3B8}" srcOrd="2" destOrd="0" presId="urn:microsoft.com/office/officeart/2005/8/layout/vList2"/>
    <dgm:cxn modelId="{5273AD12-672B-4523-AD9B-344139713DB1}" type="presParOf" srcId="{6B6C8756-4D70-4575-95A5-FB3494409162}" destId="{24C6B5BE-5456-4839-ADEC-2567FE17B46E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CE800D-0F32-4424-B4CE-9417F2B3DC00}">
      <dsp:nvSpPr>
        <dsp:cNvPr id="0" name=""/>
        <dsp:cNvSpPr/>
      </dsp:nvSpPr>
      <dsp:spPr>
        <a:xfrm>
          <a:off x="0" y="114178"/>
          <a:ext cx="5256213" cy="590833"/>
        </a:xfrm>
        <a:prstGeom prst="roundRect">
          <a:avLst/>
        </a:prstGeom>
        <a:solidFill>
          <a:srgbClr val="E8605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800" kern="1200"/>
            <a:t>On- and offline meetings</a:t>
          </a:r>
          <a:endParaRPr lang="en-US" sz="2800" kern="1200"/>
        </a:p>
      </dsp:txBody>
      <dsp:txXfrm>
        <a:off x="28842" y="143020"/>
        <a:ext cx="5198529" cy="533149"/>
      </dsp:txXfrm>
    </dsp:sp>
    <dsp:sp modelId="{161C2C16-0B59-4268-A4C0-096C232B1F73}">
      <dsp:nvSpPr>
        <dsp:cNvPr id="0" name=""/>
        <dsp:cNvSpPr/>
      </dsp:nvSpPr>
      <dsp:spPr>
        <a:xfrm>
          <a:off x="0" y="705011"/>
          <a:ext cx="5256213" cy="1393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885" tIns="25400" rIns="142240" bIns="254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AU" sz="2000" kern="1200">
              <a:latin typeface="Arial" panose="020B0604020202020204"/>
            </a:rPr>
            <a:t>Exchange ideas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AU" sz="2000" kern="1200"/>
            <a:t>Stay connected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AU" sz="2000" kern="1200"/>
            <a:t>Expend social networks</a:t>
          </a:r>
          <a:endParaRPr lang="en-US" sz="2200" kern="1200"/>
        </a:p>
      </dsp:txBody>
      <dsp:txXfrm>
        <a:off x="0" y="705011"/>
        <a:ext cx="5256213" cy="1393763"/>
      </dsp:txXfrm>
    </dsp:sp>
    <dsp:sp modelId="{CB553BB4-F0B7-447A-95EE-24C4841CB3B8}">
      <dsp:nvSpPr>
        <dsp:cNvPr id="0" name=""/>
        <dsp:cNvSpPr/>
      </dsp:nvSpPr>
      <dsp:spPr>
        <a:xfrm>
          <a:off x="0" y="2098775"/>
          <a:ext cx="5256213" cy="594355"/>
        </a:xfrm>
        <a:prstGeom prst="roundRect">
          <a:avLst/>
        </a:prstGeom>
        <a:solidFill>
          <a:srgbClr val="E8605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800" kern="1200"/>
            <a:t>Mentoring opportunities</a:t>
          </a:r>
          <a:endParaRPr lang="en-US" sz="2800" kern="1200"/>
        </a:p>
      </dsp:txBody>
      <dsp:txXfrm>
        <a:off x="29014" y="2127789"/>
        <a:ext cx="5198185" cy="536327"/>
      </dsp:txXfrm>
    </dsp:sp>
    <dsp:sp modelId="{24C6B5BE-5456-4839-ADEC-2567FE17B46E}">
      <dsp:nvSpPr>
        <dsp:cNvPr id="0" name=""/>
        <dsp:cNvSpPr/>
      </dsp:nvSpPr>
      <dsp:spPr>
        <a:xfrm>
          <a:off x="0" y="2693131"/>
          <a:ext cx="5256213" cy="1059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885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AU" sz="2000" kern="1200">
              <a:latin typeface="Arial" panose="020B0604020202020204"/>
            </a:rPr>
            <a:t>Develop</a:t>
          </a:r>
          <a:r>
            <a:rPr lang="en-AU" sz="2000" kern="1200"/>
            <a:t> leadership skills</a:t>
          </a:r>
          <a:endParaRPr lang="en-US" sz="2000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AU" sz="2000" kern="1200">
              <a:latin typeface="Arial" panose="020B0604020202020204"/>
            </a:rPr>
            <a:t>Learn to balance</a:t>
          </a:r>
          <a:r>
            <a:rPr lang="en-AU" sz="2000" kern="1200"/>
            <a:t> work and family</a:t>
          </a:r>
          <a:endParaRPr lang="en-US" sz="2000" kern="1200"/>
        </a:p>
      </dsp:txBody>
      <dsp:txXfrm>
        <a:off x="0" y="2693131"/>
        <a:ext cx="5256213" cy="1059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52348-5B70-6145-886A-D431206874C0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62D83-19AD-C04B-B682-2353027C5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86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Reference: 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Harris, K. (2020).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Kamala Harris on Twitter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https://twitter.com/KamalaHarris/status/1325251050509639681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WGEA. (2020).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Gender Equity Insights 2020—Female CEO outperform sector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https://www.wgea.gov.au/media/gender-equity-insights-2020-female-ceo-outperform-sector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62D83-19AD-C04B-B682-2353027C5E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970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Reference: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Cooper, R., &amp;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Mosseri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S. (2020).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Underutilised, Underpaid, Undervalued: Australian women and COVID-19 in and after the crisis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http://www.oecd-forum.org/posts/underutilised-underpaid-undervalued-australian-women-and-covid-19-in-and-after-the-crisis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McKinsey. (2020).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Women in the Workplace 2020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https://www.mckinsey.com/featured-insights/diversity-and-inclusion/women-in-the-workplace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62D83-19AD-C04B-B682-2353027C5E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761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62D83-19AD-C04B-B682-2353027C5E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32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nspash.com/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table, sitting, computer&#10;&#10;Description automatically generated">
            <a:extLst>
              <a:ext uri="{FF2B5EF4-FFF2-40B4-BE49-F238E27FC236}">
                <a16:creationId xmlns:a16="http://schemas.microsoft.com/office/drawing/2014/main" id="{4E34BC52-3196-8344-8FFA-9CA298E48B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hape 3836">
            <a:extLst>
              <a:ext uri="{FF2B5EF4-FFF2-40B4-BE49-F238E27FC236}">
                <a16:creationId xmlns:a16="http://schemas.microsoft.com/office/drawing/2014/main" id="{7EF879B0-CCD0-304B-91BD-4744A55344C2}"/>
              </a:ext>
            </a:extLst>
          </p:cNvPr>
          <p:cNvSpPr txBox="1">
            <a:spLocks/>
          </p:cNvSpPr>
          <p:nvPr userDrawn="1"/>
        </p:nvSpPr>
        <p:spPr>
          <a:xfrm>
            <a:off x="546058" y="602178"/>
            <a:ext cx="11095080" cy="707886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ct val="100000"/>
              <a:buNone/>
              <a:defRPr sz="4400" b="0" i="0" u="none" strike="noStrike" cap="none">
                <a:solidFill>
                  <a:srgbClr val="0B87A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/>
                <a:sym typeface="Arial"/>
              </a:defRPr>
            </a:lvl1pPr>
            <a:lvl2pPr lvl="1">
              <a:spcBef>
                <a:spcPts val="0"/>
              </a:spcBef>
              <a:buClr>
                <a:srgbClr val="80BFB7"/>
              </a:buClr>
              <a:buSzPct val="100000"/>
              <a:defRPr sz="6000">
                <a:solidFill>
                  <a:srgbClr val="80BFB7"/>
                </a:solidFill>
              </a:defRPr>
            </a:lvl2pPr>
            <a:lvl3pPr lvl="2">
              <a:spcBef>
                <a:spcPts val="0"/>
              </a:spcBef>
              <a:buClr>
                <a:srgbClr val="80BFB7"/>
              </a:buClr>
              <a:buSzPct val="100000"/>
              <a:defRPr sz="6000">
                <a:solidFill>
                  <a:srgbClr val="80BFB7"/>
                </a:solidFill>
              </a:defRPr>
            </a:lvl3pPr>
            <a:lvl4pPr lvl="3">
              <a:spcBef>
                <a:spcPts val="0"/>
              </a:spcBef>
              <a:buClr>
                <a:srgbClr val="80BFB7"/>
              </a:buClr>
              <a:buSzPct val="100000"/>
              <a:defRPr sz="6000">
                <a:solidFill>
                  <a:srgbClr val="80BFB7"/>
                </a:solidFill>
              </a:defRPr>
            </a:lvl4pPr>
            <a:lvl5pPr lvl="4">
              <a:spcBef>
                <a:spcPts val="0"/>
              </a:spcBef>
              <a:buClr>
                <a:srgbClr val="80BFB7"/>
              </a:buClr>
              <a:buSzPct val="100000"/>
              <a:defRPr sz="6000">
                <a:solidFill>
                  <a:srgbClr val="80BFB7"/>
                </a:solidFill>
              </a:defRPr>
            </a:lvl5pPr>
            <a:lvl6pPr lvl="5">
              <a:spcBef>
                <a:spcPts val="0"/>
              </a:spcBef>
              <a:buClr>
                <a:srgbClr val="80BFB7"/>
              </a:buClr>
              <a:buSzPct val="100000"/>
              <a:defRPr sz="6000">
                <a:solidFill>
                  <a:srgbClr val="80BFB7"/>
                </a:solidFill>
              </a:defRPr>
            </a:lvl6pPr>
            <a:lvl7pPr lvl="6">
              <a:spcBef>
                <a:spcPts val="0"/>
              </a:spcBef>
              <a:buClr>
                <a:srgbClr val="80BFB7"/>
              </a:buClr>
              <a:buSzPct val="100000"/>
              <a:defRPr sz="6000">
                <a:solidFill>
                  <a:srgbClr val="80BFB7"/>
                </a:solidFill>
              </a:defRPr>
            </a:lvl7pPr>
            <a:lvl8pPr lvl="7">
              <a:spcBef>
                <a:spcPts val="0"/>
              </a:spcBef>
              <a:buClr>
                <a:srgbClr val="80BFB7"/>
              </a:buClr>
              <a:buSzPct val="100000"/>
              <a:defRPr sz="6000">
                <a:solidFill>
                  <a:srgbClr val="80BFB7"/>
                </a:solidFill>
              </a:defRPr>
            </a:lvl8pPr>
            <a:lvl9pPr lvl="8">
              <a:spcBef>
                <a:spcPts val="0"/>
              </a:spcBef>
              <a:buClr>
                <a:srgbClr val="80BFB7"/>
              </a:buClr>
              <a:buSzPct val="100000"/>
              <a:defRPr sz="6000">
                <a:solidFill>
                  <a:srgbClr val="80BFB7"/>
                </a:solidFill>
              </a:defRPr>
            </a:lvl9pPr>
          </a:lstStyle>
          <a:p>
            <a:r>
              <a:rPr lang="en-GB" sz="4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Leading in a Post-COVID World</a:t>
            </a:r>
          </a:p>
        </p:txBody>
      </p:sp>
      <p:pic>
        <p:nvPicPr>
          <p:cNvPr id="8" name="Picture 7" descr="The University of Sydney Business School Logo">
            <a:extLst>
              <a:ext uri="{FF2B5EF4-FFF2-40B4-BE49-F238E27FC236}">
                <a16:creationId xmlns:a16="http://schemas.microsoft.com/office/drawing/2014/main" id="{6808903C-FF4D-2E4E-9C36-BBCA89E54F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104" y="5262880"/>
            <a:ext cx="2440515" cy="104919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DE5D4EA-026E-2D40-83AE-D68E737698E7}"/>
              </a:ext>
            </a:extLst>
          </p:cNvPr>
          <p:cNvCxnSpPr>
            <a:cxnSpLocks/>
          </p:cNvCxnSpPr>
          <p:nvPr userDrawn="1"/>
        </p:nvCxnSpPr>
        <p:spPr>
          <a:xfrm>
            <a:off x="0" y="1942222"/>
            <a:ext cx="270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A65433-34B2-F94F-B99A-6BE591374553}"/>
              </a:ext>
            </a:extLst>
          </p:cNvPr>
          <p:cNvCxnSpPr>
            <a:cxnSpLocks/>
          </p:cNvCxnSpPr>
          <p:nvPr userDrawn="1"/>
        </p:nvCxnSpPr>
        <p:spPr>
          <a:xfrm>
            <a:off x="11922000" y="1942222"/>
            <a:ext cx="270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680CDE5-B25C-4984-B52B-4EB82CA022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9102" y="2429664"/>
            <a:ext cx="5256212" cy="1673210"/>
          </a:xfrm>
        </p:spPr>
        <p:txBody>
          <a:bodyPr lIns="0" tIns="0" rIns="0" bIns="0" anchor="t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AU" sz="18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/>
              <a:t>Click here to insert: The full name of </a:t>
            </a:r>
            <a:br>
              <a:rPr lang="en-AU"/>
            </a:br>
            <a:r>
              <a:rPr lang="en-AU"/>
              <a:t>every team member and their SID </a:t>
            </a:r>
            <a:br>
              <a:rPr lang="en-AU"/>
            </a:br>
            <a:r>
              <a:rPr lang="en-AU"/>
              <a:t>(Student Identification Number)</a:t>
            </a:r>
            <a:br>
              <a:rPr lang="en-AU"/>
            </a:br>
            <a:br>
              <a:rPr lang="en-AU"/>
            </a:br>
            <a:endParaRPr lang="en-AU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671B2E-2798-104C-80F4-110D9A7A0DA2}"/>
              </a:ext>
            </a:extLst>
          </p:cNvPr>
          <p:cNvSpPr/>
          <p:nvPr userDrawn="1"/>
        </p:nvSpPr>
        <p:spPr>
          <a:xfrm>
            <a:off x="570676" y="1813153"/>
            <a:ext cx="7628345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AU" sz="2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BNAU Forum Pitch</a:t>
            </a:r>
            <a:endParaRPr lang="en-US" sz="2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93D6ED-7313-904D-BD2E-06A8835D2A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9913" y="4299639"/>
            <a:ext cx="5245401" cy="558800"/>
          </a:xfrm>
        </p:spPr>
        <p:txBody>
          <a:bodyPr/>
          <a:lstStyle>
            <a:lvl1pPr>
              <a:buNone/>
              <a:defRPr lang="en-GB" sz="18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None/>
              <a:defRPr lang="en-GB" sz="1900" b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buNone/>
              <a:defRPr lang="en-GB" sz="1900" b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buNone/>
              <a:defRPr lang="en-GB" sz="1900" b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buNone/>
              <a:defRPr lang="en-US" sz="1900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here to insert: Team Name (optional)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60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5000">
        <p:fade/>
      </p:transition>
    </mc:Choice>
    <mc:Fallback xmlns="">
      <p:transition advClick="0" advTm="2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7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043AE7D-A06D-CC40-BC35-0475135E9C7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61975" y="549275"/>
            <a:ext cx="11079163" cy="5148263"/>
          </a:xfrm>
        </p:spPr>
        <p:txBody>
          <a:bodyPr anchor="ctr"/>
          <a:lstStyle>
            <a:lvl1pPr algn="ctr">
              <a:buNone/>
              <a:defRPr sz="1800" b="0"/>
            </a:lvl1pPr>
          </a:lstStyle>
          <a:p>
            <a:r>
              <a:rPr lang="en-AU"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Please click picture icon in this placeholder to insert your introductory image.</a:t>
            </a:r>
            <a:br>
              <a:rPr lang="en-AU"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AU"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Remember back to the beginning of the Leadership in the Post </a:t>
            </a:r>
            <a:r>
              <a:rPr lang="en-AU" sz="1400" b="1" kern="120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Covid</a:t>
            </a:r>
            <a:r>
              <a:rPr lang="en-AU"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World Series, </a:t>
            </a:r>
            <a:br>
              <a:rPr lang="en-AU"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AU"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Associate Professors Juliette Overland and Peter Bryant ask you to include </a:t>
            </a:r>
            <a:br>
              <a:rPr lang="en-AU"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AU"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picture, a book cover, a shot from a movie or magazine, or even your own work, </a:t>
            </a:r>
            <a:br>
              <a:rPr lang="en-AU"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AU"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that reflected how you feel about the current situation? Has much changed for </a:t>
            </a:r>
            <a:br>
              <a:rPr lang="en-AU"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AU"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 in the ensuing weeks? Is there another image that expresses your current </a:t>
            </a:r>
            <a:br>
              <a:rPr lang="en-AU"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AU"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state of mind? Has your view changed? After a group discussion, </a:t>
            </a:r>
            <a:br>
              <a:rPr lang="en-AU"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AU"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 your picture responses 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0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5000">
        <p:fade/>
      </p:transition>
    </mc:Choice>
    <mc:Fallback xmlns="">
      <p:transition advClick="0" advTm="2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58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9D08FCA-5A44-CF48-A490-B20E0865EA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1830389"/>
            <a:ext cx="5256213" cy="3867150"/>
          </a:xfrm>
        </p:spPr>
        <p:txBody>
          <a:bodyPr lIns="0" tIns="0" rIns="0" bIns="0"/>
          <a:lstStyle>
            <a:lvl1pPr>
              <a:buNone/>
              <a:defRPr lang="en-GB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GB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buNone/>
              <a:defRPr lang="en-GB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buNone/>
              <a:defRPr lang="en-GB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buNone/>
              <a:defRPr lang="en-US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here to describe your chosen challenge.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CA50F4-6EE4-4CE6-8220-217861CA6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2437" y="550320"/>
            <a:ext cx="11072603" cy="723600"/>
          </a:xfrm>
        </p:spPr>
        <p:txBody>
          <a:bodyPr lIns="0" tIns="0" rIns="0" bIns="0" anchor="t"/>
          <a:lstStyle>
            <a:lvl1pPr>
              <a:defRPr lang="en-AU" sz="2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here to change your chosen challenge heading</a:t>
            </a:r>
            <a:br>
              <a:rPr lang="en-US"/>
            </a:br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065303D-D217-1049-9C6F-F5BA51B8A4A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62700" y="1830388"/>
            <a:ext cx="5267325" cy="3867150"/>
          </a:xfrm>
        </p:spPr>
        <p:txBody>
          <a:bodyPr/>
          <a:lstStyle>
            <a:lvl1pPr marL="0" indent="0">
              <a:buFontTx/>
              <a:buNone/>
              <a:defRPr lang="en-US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picture icon in this placeholder, to insert a image that best represents the challenge you have chosen, you can go to a site like </a:t>
            </a:r>
            <a:r>
              <a:rPr lang="en-US">
                <a:hlinkClick r:id="rId2"/>
              </a:rPr>
              <a:t>www.unspash.com</a:t>
            </a:r>
            <a:r>
              <a:rPr lang="en-US"/>
              <a:t> to find a copyright free image for this purpose.</a:t>
            </a:r>
          </a:p>
        </p:txBody>
      </p:sp>
    </p:spTree>
    <p:extLst>
      <p:ext uri="{BB962C8B-B14F-4D97-AF65-F5344CB8AC3E}">
        <p14:creationId xmlns:p14="http://schemas.microsoft.com/office/powerpoint/2010/main" val="263445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5000">
        <p:fade/>
      </p:transition>
    </mc:Choice>
    <mc:Fallback xmlns="">
      <p:transition advClick="0" advTm="2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589" userDrawn="1">
          <p15:clr>
            <a:srgbClr val="FBAE40"/>
          </p15:clr>
        </p15:guide>
        <p15:guide id="2" orient="horz" pos="113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9D08FCA-5A44-CF48-A490-B20E0865EA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1830389"/>
            <a:ext cx="5256213" cy="3867150"/>
          </a:xfrm>
        </p:spPr>
        <p:txBody>
          <a:bodyPr lIns="0" tIns="0" rIns="0" bIns="0"/>
          <a:lstStyle>
            <a:lvl1pPr>
              <a:buNone/>
              <a:defRPr lang="en-GB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GB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buNone/>
              <a:defRPr lang="en-GB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buNone/>
              <a:defRPr lang="en-GB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buNone/>
              <a:defRPr lang="en-US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here to insert your political action.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CA50F4-6EE4-4CE6-8220-217861CA6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2437" y="550320"/>
            <a:ext cx="11072603" cy="723600"/>
          </a:xfrm>
        </p:spPr>
        <p:txBody>
          <a:bodyPr lIns="0" tIns="0" rIns="0" bIns="0" anchor="t"/>
          <a:lstStyle>
            <a:lvl1pPr>
              <a:defRPr lang="en-AU" sz="2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here to change your political action heading</a:t>
            </a:r>
            <a:br>
              <a:rPr lang="en-US"/>
            </a:br>
            <a:endParaRPr lang="en-AU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B4F5DEE1-5EAC-114C-AB3E-8C5F2C672F4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62700" y="1830388"/>
            <a:ext cx="5267325" cy="3867150"/>
          </a:xfrm>
        </p:spPr>
        <p:txBody>
          <a:bodyPr/>
          <a:lstStyle>
            <a:lvl1pPr marL="0" indent="0">
              <a:buFontTx/>
              <a:buNone/>
              <a:defRPr lang="en-US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picture icon in this placeholder, to insert your own graphics/artwork.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412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5000">
        <p:fade/>
      </p:transition>
    </mc:Choice>
    <mc:Fallback xmlns="">
      <p:transition advClick="0" advTm="2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589" userDrawn="1">
          <p15:clr>
            <a:srgbClr val="FBAE40"/>
          </p15:clr>
        </p15:guide>
        <p15:guide id="2" orient="horz" pos="113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9D08FCA-5A44-CF48-A490-B20E0865EA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1830389"/>
            <a:ext cx="5256213" cy="3867150"/>
          </a:xfrm>
        </p:spPr>
        <p:txBody>
          <a:bodyPr lIns="0" tIns="0" rIns="0" bIns="0"/>
          <a:lstStyle>
            <a:lvl1pPr>
              <a:buNone/>
              <a:defRPr lang="en-GB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GB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buNone/>
              <a:defRPr lang="en-GB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buNone/>
              <a:defRPr lang="en-GB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buNone/>
              <a:defRPr lang="en-US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here to insert your economic action.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CA50F4-6EE4-4CE6-8220-217861CA6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2437" y="550320"/>
            <a:ext cx="11072603" cy="723600"/>
          </a:xfrm>
        </p:spPr>
        <p:txBody>
          <a:bodyPr lIns="0" tIns="0" rIns="0" bIns="0" anchor="t"/>
          <a:lstStyle>
            <a:lvl1pPr>
              <a:defRPr lang="en-AU" sz="2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here to change your economic action heading</a:t>
            </a:r>
            <a:br>
              <a:rPr lang="en-US"/>
            </a:br>
            <a:endParaRPr lang="en-AU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A6E25794-EA80-7042-B4E9-EA07BCF1501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62700" y="1830388"/>
            <a:ext cx="5267325" cy="3867150"/>
          </a:xfrm>
        </p:spPr>
        <p:txBody>
          <a:bodyPr/>
          <a:lstStyle>
            <a:lvl1pPr marL="0" indent="0">
              <a:buFontTx/>
              <a:buNone/>
              <a:defRPr lang="en-US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picture icon in this placeholder, to insert your own graphics/artwork.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3261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5000">
        <p:fade/>
      </p:transition>
    </mc:Choice>
    <mc:Fallback xmlns="">
      <p:transition advClick="0" advTm="2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589" userDrawn="1">
          <p15:clr>
            <a:srgbClr val="FBAE40"/>
          </p15:clr>
        </p15:guide>
        <p15:guide id="2" orient="horz" pos="113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9D08FCA-5A44-CF48-A490-B20E0865EA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1830389"/>
            <a:ext cx="5256213" cy="3867150"/>
          </a:xfrm>
        </p:spPr>
        <p:txBody>
          <a:bodyPr lIns="0" tIns="0" rIns="0" bIns="0"/>
          <a:lstStyle>
            <a:lvl1pPr>
              <a:buNone/>
              <a:defRPr lang="en-GB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GB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buNone/>
              <a:defRPr lang="en-GB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buNone/>
              <a:defRPr lang="en-GB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buNone/>
              <a:defRPr lang="en-US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here to insert your commercial action.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CA50F4-6EE4-4CE6-8220-217861CA6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2437" y="550320"/>
            <a:ext cx="11072603" cy="723600"/>
          </a:xfrm>
        </p:spPr>
        <p:txBody>
          <a:bodyPr lIns="0" tIns="0" rIns="0" bIns="0" anchor="t"/>
          <a:lstStyle>
            <a:lvl1pPr>
              <a:defRPr lang="en-AU" sz="2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here to change your commercial action heading</a:t>
            </a:r>
            <a:br>
              <a:rPr lang="en-US"/>
            </a:br>
            <a:endParaRPr lang="en-AU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9EA4AC1-1CCE-894F-B29D-2B21F417BDE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62700" y="1830388"/>
            <a:ext cx="5267325" cy="3867150"/>
          </a:xfrm>
        </p:spPr>
        <p:txBody>
          <a:bodyPr/>
          <a:lstStyle>
            <a:lvl1pPr marL="0" indent="0">
              <a:buFontTx/>
              <a:buNone/>
              <a:defRPr lang="en-US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picture icon in this placeholder, to insert your own graphics/artwork.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342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5000">
        <p:fade/>
      </p:transition>
    </mc:Choice>
    <mc:Fallback xmlns="">
      <p:transition advClick="0" advTm="2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589" userDrawn="1">
          <p15:clr>
            <a:srgbClr val="FBAE40"/>
          </p15:clr>
        </p15:guide>
        <p15:guide id="2" orient="horz" pos="113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9D08FCA-5A44-CF48-A490-B20E0865EA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1830389"/>
            <a:ext cx="5256213" cy="3867150"/>
          </a:xfrm>
        </p:spPr>
        <p:txBody>
          <a:bodyPr lIns="0" tIns="0" rIns="0" bIns="0"/>
          <a:lstStyle>
            <a:lvl1pPr>
              <a:buNone/>
              <a:defRPr lang="en-GB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GB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buNone/>
              <a:defRPr lang="en-GB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buNone/>
              <a:defRPr lang="en-GB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buNone/>
              <a:defRPr lang="en-US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here to insert your community action.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CA50F4-6EE4-4CE6-8220-217861CA6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2437" y="550320"/>
            <a:ext cx="11072603" cy="723600"/>
          </a:xfrm>
        </p:spPr>
        <p:txBody>
          <a:bodyPr lIns="0" tIns="0" rIns="0" bIns="0" anchor="t"/>
          <a:lstStyle>
            <a:lvl1pPr>
              <a:defRPr lang="en-AU" sz="2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here to change your community action heading</a:t>
            </a:r>
            <a:endParaRPr lang="en-AU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9C4F7665-87F7-8B47-B7BA-CA6CEC04E9D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62700" y="1830388"/>
            <a:ext cx="5267325" cy="3867150"/>
          </a:xfrm>
        </p:spPr>
        <p:txBody>
          <a:bodyPr/>
          <a:lstStyle>
            <a:lvl1pPr marL="0" indent="0">
              <a:buFontTx/>
              <a:buNone/>
              <a:defRPr lang="en-US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picture icon in this placeholder, to insert your own graphics/artwork.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3376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5000">
        <p:fade/>
      </p:transition>
    </mc:Choice>
    <mc:Fallback xmlns="">
      <p:transition advClick="0" advTm="2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589" userDrawn="1">
          <p15:clr>
            <a:srgbClr val="FBAE40"/>
          </p15:clr>
        </p15:guide>
        <p15:guide id="2" orient="horz" pos="1139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9D08FCA-5A44-CF48-A490-B20E0865EA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1830389"/>
            <a:ext cx="5256213" cy="3867150"/>
          </a:xfrm>
        </p:spPr>
        <p:txBody>
          <a:bodyPr lIns="0" tIns="0" rIns="0" bIns="0"/>
          <a:lstStyle>
            <a:lvl1pPr>
              <a:buNone/>
              <a:defRPr lang="en-GB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GB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buNone/>
              <a:defRPr lang="en-GB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buNone/>
              <a:defRPr lang="en-GB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buNone/>
              <a:defRPr lang="en-US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here to insert your personal action.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CA50F4-6EE4-4CE6-8220-217861CA6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2437" y="550320"/>
            <a:ext cx="11072603" cy="723600"/>
          </a:xfrm>
        </p:spPr>
        <p:txBody>
          <a:bodyPr lIns="0" tIns="0" rIns="0" bIns="0" anchor="t"/>
          <a:lstStyle>
            <a:lvl1pPr>
              <a:defRPr lang="en-AU" sz="2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here to change your personal action heading</a:t>
            </a:r>
            <a:endParaRPr lang="en-AU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0600CC9-FC4C-574C-8073-01A00A02AC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62700" y="1830388"/>
            <a:ext cx="5267325" cy="3867150"/>
          </a:xfrm>
        </p:spPr>
        <p:txBody>
          <a:bodyPr/>
          <a:lstStyle>
            <a:lvl1pPr marL="0" indent="0">
              <a:buFontTx/>
              <a:buNone/>
              <a:defRPr lang="en-US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picture icon in this placeholder, to insert your own graphics/artwork.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573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5000">
        <p:fade/>
      </p:transition>
    </mc:Choice>
    <mc:Fallback xmlns="">
      <p:transition advClick="0" advTm="2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589">
          <p15:clr>
            <a:srgbClr val="FBAE40"/>
          </p15:clr>
        </p15:guide>
        <p15:guide id="2" orient="horz" pos="113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2F4821-7CC3-4E8D-BE13-156C0B7F6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437" y="549276"/>
            <a:ext cx="11067123" cy="71913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F95ABC-B507-42EF-9B59-B41ABD3497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2438" y="1825625"/>
            <a:ext cx="11067124" cy="38719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7FEF3-3EE7-44D5-B565-EDE28FF061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2438" y="6414225"/>
            <a:ext cx="27432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AU"/>
              <a:t>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375E7B-70C3-44A2-A2FB-3296F512B6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4225"/>
            <a:ext cx="41148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AU">
              <a:solidFill>
                <a:schemeClr val="tx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057CD-D56A-4A41-9A77-2E09DEDCD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86362" y="6414225"/>
            <a:ext cx="27432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28B3159-EB6F-4E08-9CE2-AAF79249E50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10395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</p:sldLayoutIdLst>
  <mc:AlternateContent xmlns:mc="http://schemas.openxmlformats.org/markup-compatibility/2006" xmlns:p14="http://schemas.microsoft.com/office/powerpoint/2010/main">
    <mc:Choice Requires="p14">
      <p:transition p14:dur="200" advClick="0" advTm="25000">
        <p:fade/>
      </p:transition>
    </mc:Choice>
    <mc:Fallback xmlns="">
      <p:transition advClick="0" advTm="25000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333" userDrawn="1">
          <p15:clr>
            <a:srgbClr val="F26B43"/>
          </p15:clr>
        </p15:guide>
        <p15:guide id="2" pos="347" userDrawn="1">
          <p15:clr>
            <a:srgbClr val="F26B43"/>
          </p15:clr>
        </p15:guide>
        <p15:guide id="3" orient="horz" pos="34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video" Target="../media/media2.mp4"/><Relationship Id="rId7" Type="http://schemas.openxmlformats.org/officeDocument/2006/relationships/image" Target="../media/image7.png"/><Relationship Id="rId2" Type="http://schemas.microsoft.com/office/2007/relationships/media" Target="../media/media2.mp4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microsoft.com/office/2007/relationships/hdphoto" Target="../media/hdphoto1.wdp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slideLayout" Target="../slideLayouts/slideLayout7.xml"/><Relationship Id="rId7" Type="http://schemas.openxmlformats.org/officeDocument/2006/relationships/diagramData" Target="../diagrams/data1.xml"/><Relationship Id="rId12" Type="http://schemas.openxmlformats.org/officeDocument/2006/relationships/image" Target="../media/image18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microsoft.com/office/2007/relationships/hdphoto" Target="../media/hdphoto1.wdp"/><Relationship Id="rId11" Type="http://schemas.microsoft.com/office/2007/relationships/diagramDrawing" Target="../diagrams/drawing1.xml"/><Relationship Id="rId5" Type="http://schemas.openxmlformats.org/officeDocument/2006/relationships/image" Target="../media/image2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7.png"/><Relationship Id="rId9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0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2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DB77-47D2-5E42-BD0A-4F3500F6B2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101" y="2614597"/>
            <a:ext cx="3447819" cy="1673210"/>
          </a:xfrm>
        </p:spPr>
        <p:txBody>
          <a:bodyPr>
            <a:normAutofit/>
          </a:bodyPr>
          <a:lstStyle/>
          <a:p>
            <a:r>
              <a:rPr lang="x-none" dirty="0">
                <a:latin typeface="Arial"/>
                <a:cs typeface="Arial"/>
              </a:rPr>
              <a:t>Anlan Yang</a:t>
            </a:r>
            <a:br>
              <a:rPr lang="en-AU" dirty="0">
                <a:latin typeface="Arial"/>
                <a:cs typeface="Arial"/>
              </a:rPr>
            </a:br>
            <a:r>
              <a:rPr lang="en-AU" dirty="0">
                <a:latin typeface="Arial"/>
                <a:cs typeface="Arial"/>
              </a:rPr>
              <a:t>Juliana Sanchez-</a:t>
            </a:r>
            <a:r>
              <a:rPr lang="en-AU" dirty="0" err="1">
                <a:latin typeface="Arial"/>
                <a:cs typeface="Arial"/>
              </a:rPr>
              <a:t>Tarazona</a:t>
            </a:r>
            <a:r>
              <a:rPr lang="en-AU" dirty="0">
                <a:latin typeface="Arial"/>
                <a:cs typeface="Arial"/>
              </a:rPr>
              <a:t>  </a:t>
            </a:r>
            <a:br>
              <a:rPr lang="en-AU" dirty="0">
                <a:latin typeface="Arial"/>
                <a:cs typeface="Arial"/>
              </a:rPr>
            </a:br>
            <a:r>
              <a:rPr lang="en-AU" dirty="0">
                <a:latin typeface="Arial"/>
                <a:cs typeface="Arial"/>
              </a:rPr>
              <a:t>Wen Pan     </a:t>
            </a:r>
            <a:r>
              <a:rPr lang="x-none" dirty="0">
                <a:latin typeface="Arial"/>
                <a:cs typeface="Arial"/>
              </a:rPr>
              <a:t> </a:t>
            </a:r>
            <a:br>
              <a:rPr lang="en-US" dirty="0">
                <a:latin typeface="Arial"/>
                <a:cs typeface="Arial"/>
              </a:rPr>
            </a:br>
            <a:r>
              <a:rPr lang="x-none" dirty="0">
                <a:latin typeface="Arial"/>
                <a:cs typeface="Arial"/>
              </a:rPr>
              <a:t>Ruiqi Zhang</a:t>
            </a:r>
            <a:br>
              <a:rPr lang="en-AU" dirty="0"/>
            </a:br>
            <a:r>
              <a:rPr lang="x-none" dirty="0">
                <a:latin typeface="Arial"/>
                <a:cs typeface="Arial"/>
              </a:rPr>
              <a:t>Yuning Zhang</a:t>
            </a:r>
            <a:br>
              <a:rPr lang="en-US" dirty="0"/>
            </a:b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19106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80E1894A-5ED5-43CD-93A7-9B73C49721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9380" y="643467"/>
            <a:ext cx="3938210" cy="557106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FF388E-A89F-2A44-A8E3-595F8B12C5F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448816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tx1">
                    <a:tint val="75000"/>
                  </a:schemeClr>
                </a:solidFill>
              </a:rPr>
              <a:t>BNAU Forum Pitch </a:t>
            </a:r>
            <a:r>
              <a:rPr lang="en-US" sz="1100" b="0" dirty="0">
                <a:solidFill>
                  <a:schemeClr val="tx1">
                    <a:tint val="75000"/>
                  </a:schemeClr>
                </a:solidFill>
              </a:rPr>
              <a:t>| Slide </a:t>
            </a:r>
            <a:fld id="{428B3159-EB6F-4E08-9CE2-AAF79249E502}" type="slidenum">
              <a:rPr lang="en-US" sz="1100" b="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</a:t>
            </a:fld>
            <a:endParaRPr lang="en-US" sz="1100" b="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81445AE5-C32D-4B7D-8BC8-032B81A7C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4"/>
          <a:stretch/>
        </p:blipFill>
        <p:spPr bwMode="auto">
          <a:xfrm>
            <a:off x="6447174" y="1280677"/>
            <a:ext cx="4900598" cy="429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Video 15">
            <a:hlinkClick r:id="" action="ppaction://media"/>
            <a:extLst>
              <a:ext uri="{FF2B5EF4-FFF2-40B4-BE49-F238E27FC236}">
                <a16:creationId xmlns:a16="http://schemas.microsoft.com/office/drawing/2014/main" id="{65F7985A-1A4B-43B5-8318-76E47B1966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3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Tm="31726">
        <p:fade/>
      </p:transition>
    </mc:Choice>
    <mc:Fallback xmlns="">
      <p:transition advTm="317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5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44E4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5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8F2C67-F780-764B-B745-5EC6F46CB4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/>
            <a:r>
              <a:rPr lang="en-US" sz="2000" dirty="0">
                <a:solidFill>
                  <a:srgbClr val="FFFFFF"/>
                </a:solidFill>
                <a:latin typeface="+mn-lt"/>
                <a:cs typeface="+mn-cs"/>
              </a:rPr>
              <a:t>During this pandemic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Women spend 1 additional hour more than men each day on care (from University of Melbourne researchers)</a:t>
            </a:r>
          </a:p>
        </p:txBody>
      </p:sp>
      <p:sp>
        <p:nvSpPr>
          <p:cNvPr id="78" name="Slide Number Placeholder 2">
            <a:extLst>
              <a:ext uri="{FF2B5EF4-FFF2-40B4-BE49-F238E27FC236}">
                <a16:creationId xmlns:a16="http://schemas.microsoft.com/office/drawing/2014/main" id="{210DB71E-3405-44C2-A3D9-D555C821A8BC}"/>
              </a:ext>
            </a:extLst>
          </p:cNvPr>
          <p:cNvSpPr txBox="1">
            <a:spLocks/>
          </p:cNvSpPr>
          <p:nvPr/>
        </p:nvSpPr>
        <p:spPr>
          <a:xfrm>
            <a:off x="8166930" y="6605131"/>
            <a:ext cx="3472498" cy="122147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100" b="1" dirty="0"/>
              <a:t>BNAU Forum Pitch </a:t>
            </a:r>
            <a:r>
              <a:rPr lang="en-AU" sz="1100" dirty="0"/>
              <a:t>| Slide </a:t>
            </a:r>
            <a:fld id="{428B3159-EB6F-4E08-9CE2-AAF79249E502}" type="slidenum">
              <a:rPr lang="en-AU" sz="1100" smtClean="0"/>
              <a:pPr/>
              <a:t>2</a:t>
            </a:fld>
            <a:endParaRPr lang="en-AU" sz="11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4C93A5-CA00-41D6-AE53-B926F3A76320}"/>
              </a:ext>
            </a:extLst>
          </p:cNvPr>
          <p:cNvSpPr/>
          <p:nvPr/>
        </p:nvSpPr>
        <p:spPr>
          <a:xfrm>
            <a:off x="327547" y="4572000"/>
            <a:ext cx="7058306" cy="19642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5DD6B9-90F4-B640-AA99-5A14F4FF5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Women Leadership in Challenge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898D081-8871-4709-BE08-CC6E92807A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" t="64118" r="8088" b="1261"/>
          <a:stretch/>
        </p:blipFill>
        <p:spPr bwMode="auto">
          <a:xfrm>
            <a:off x="313991" y="3178504"/>
            <a:ext cx="6907714" cy="155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chart&#10;&#10;Description automatically generated">
            <a:extLst>
              <a:ext uri="{FF2B5EF4-FFF2-40B4-BE49-F238E27FC236}">
                <a16:creationId xmlns:a16="http://schemas.microsoft.com/office/drawing/2014/main" id="{37A8FBE0-9DA9-4A6A-8DC0-EA50FA96C1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2"/>
          <a:stretch/>
        </p:blipFill>
        <p:spPr>
          <a:xfrm>
            <a:off x="971953" y="2043434"/>
            <a:ext cx="5560826" cy="4561697"/>
          </a:xfrm>
          <a:prstGeom prst="rect">
            <a:avLst/>
          </a:prstGeom>
        </p:spPr>
      </p:pic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42FF88B1-362C-4B99-B29A-802ACB3D169B}"/>
              </a:ext>
            </a:extLst>
          </p:cNvPr>
          <p:cNvSpPr txBox="1">
            <a:spLocks/>
          </p:cNvSpPr>
          <p:nvPr/>
        </p:nvSpPr>
        <p:spPr>
          <a:xfrm>
            <a:off x="8029319" y="2691249"/>
            <a:ext cx="3424739" cy="1425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Women representation in senior position has been decreasing by 1% (</a:t>
            </a:r>
            <a:r>
              <a:rPr lang="en-AU" sz="2000" dirty="0">
                <a:solidFill>
                  <a:srgbClr val="FFFFFF"/>
                </a:solidFill>
              </a:rPr>
              <a:t>McKinsey, 2020)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822AB09-F1A0-4068-B63F-D006EACDBFA3}"/>
              </a:ext>
            </a:extLst>
          </p:cNvPr>
          <p:cNvSpPr txBox="1">
            <a:spLocks/>
          </p:cNvSpPr>
          <p:nvPr/>
        </p:nvSpPr>
        <p:spPr>
          <a:xfrm>
            <a:off x="8029319" y="2691248"/>
            <a:ext cx="3424739" cy="1425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Feminized jobs are essential but undervalued (Cooper and Mosseri, 2020)</a:t>
            </a: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A93C9A64-7915-4417-8A09-BC9C662304F5}"/>
              </a:ext>
            </a:extLst>
          </p:cNvPr>
          <p:cNvSpPr txBox="1">
            <a:spLocks/>
          </p:cNvSpPr>
          <p:nvPr/>
        </p:nvSpPr>
        <p:spPr>
          <a:xfrm>
            <a:off x="8029319" y="2690627"/>
            <a:ext cx="3424739" cy="1425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2 million women are considering leaving the workforce (</a:t>
            </a:r>
            <a:r>
              <a:rPr lang="en-AU" sz="2000" dirty="0">
                <a:solidFill>
                  <a:srgbClr val="FFFFFF"/>
                </a:solidFill>
              </a:rPr>
              <a:t>McKinsey, 2020)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2DACFFAD-E397-4759-8C70-6EB580E9E74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" r="1" b="1201"/>
          <a:stretch/>
        </p:blipFill>
        <p:spPr>
          <a:xfrm>
            <a:off x="306250" y="2286000"/>
            <a:ext cx="6892232" cy="4010750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E70F35D4-76B8-41B9-BE2F-620680AE53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" t="2746" r="55285" b="1660"/>
          <a:stretch/>
        </p:blipFill>
        <p:spPr>
          <a:xfrm>
            <a:off x="1614457" y="2537340"/>
            <a:ext cx="3656186" cy="357388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52743FE-13C2-402B-90C1-820D4F278FF0}"/>
              </a:ext>
            </a:extLst>
          </p:cNvPr>
          <p:cNvSpPr/>
          <p:nvPr/>
        </p:nvSpPr>
        <p:spPr>
          <a:xfrm>
            <a:off x="306250" y="331606"/>
            <a:ext cx="6892232" cy="1469204"/>
          </a:xfrm>
          <a:prstGeom prst="rect">
            <a:avLst/>
          </a:prstGeom>
          <a:solidFill>
            <a:srgbClr val="F79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ACA489EA-2265-4AEF-AEB3-2652FF9D1459}"/>
              </a:ext>
            </a:extLst>
          </p:cNvPr>
          <p:cNvSpPr txBox="1">
            <a:spLocks/>
          </p:cNvSpPr>
          <p:nvPr/>
        </p:nvSpPr>
        <p:spPr>
          <a:xfrm>
            <a:off x="486862" y="501133"/>
            <a:ext cx="6594189" cy="11763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AU" sz="2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Women Leadership in Challenge</a:t>
            </a:r>
          </a:p>
        </p:txBody>
      </p:sp>
      <p:pic>
        <p:nvPicPr>
          <p:cNvPr id="28" name="Video 27">
            <a:hlinkClick r:id="" action="ppaction://media"/>
            <a:extLst>
              <a:ext uri="{FF2B5EF4-FFF2-40B4-BE49-F238E27FC236}">
                <a16:creationId xmlns:a16="http://schemas.microsoft.com/office/drawing/2014/main" id="{6238A2FF-4569-42A7-AD04-4016F108A57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282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Tm="34264">
        <p:fade/>
      </p:transition>
    </mc:Choice>
    <mc:Fallback xmlns="">
      <p:transition advTm="342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" grpId="0" uiExpand="1" build="p"/>
      <p:bldP spid="12" grpId="0"/>
      <p:bldP spid="12" grpId="1"/>
      <p:bldP spid="13" grpId="0"/>
      <p:bldP spid="13" grpId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57">
            <a:extLst>
              <a:ext uri="{FF2B5EF4-FFF2-40B4-BE49-F238E27FC236}">
                <a16:creationId xmlns:a16="http://schemas.microsoft.com/office/drawing/2014/main" id="{49AE1604-BB93-4F6D-94D6-F2A6021FC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59">
            <a:extLst>
              <a:ext uri="{FF2B5EF4-FFF2-40B4-BE49-F238E27FC236}">
                <a16:creationId xmlns:a16="http://schemas.microsoft.com/office/drawing/2014/main" id="{A9270323-9616-4384-857D-E86B78272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A3838D5-9565-4601-BAC3-D1B5BDB803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349A4B8-3246-4579-922E-FE1155C7F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Rectangle 63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517897"/>
            <a:ext cx="11111729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726B1B-4ADA-4947-B9F3-EEBBD1C5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917" y="847827"/>
            <a:ext cx="4709345" cy="116958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Political Action</a:t>
            </a:r>
          </a:p>
        </p:txBody>
      </p:sp>
      <p:pic>
        <p:nvPicPr>
          <p:cNvPr id="11" name="Picture 10" descr="A picture containing map&#10;&#10;Description automatically generated">
            <a:extLst>
              <a:ext uri="{FF2B5EF4-FFF2-40B4-BE49-F238E27FC236}">
                <a16:creationId xmlns:a16="http://schemas.microsoft.com/office/drawing/2014/main" id="{AC73951E-344F-4151-BEEF-DAC4DBC7D6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9" r="-2" b="8364"/>
          <a:stretch/>
        </p:blipFill>
        <p:spPr>
          <a:xfrm>
            <a:off x="1106599" y="538087"/>
            <a:ext cx="4355397" cy="5466978"/>
          </a:xfrm>
          <a:prstGeom prst="rect">
            <a:avLst/>
          </a:prstGeom>
        </p:spPr>
      </p:pic>
      <p:sp>
        <p:nvSpPr>
          <p:cNvPr id="79" name="Rectangle 65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34377" y="2188548"/>
            <a:ext cx="438912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0CD467-87BF-FC45-8E3E-50C3C25D6E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93917" y="1989792"/>
            <a:ext cx="4709345" cy="363249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cs typeface="+mn-cs"/>
              </a:rPr>
              <a:t>Gender-responsive policies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cs typeface="+mn-cs"/>
              </a:rPr>
              <a:t>Female involvement should be promoted</a:t>
            </a:r>
            <a:endParaRPr lang="en-US" sz="2000" dirty="0">
              <a:latin typeface="+mn-lt"/>
              <a:cs typeface="Arial"/>
            </a:endParaRPr>
          </a:p>
          <a:p>
            <a:pPr marL="571500" lvl="1" indent="0">
              <a:buNone/>
            </a:pPr>
            <a:r>
              <a:rPr lang="en-US" sz="2000" dirty="0">
                <a:latin typeface="+mn-lt"/>
                <a:cs typeface="+mn-cs"/>
              </a:rPr>
              <a:t>e.g. effective channels should be created for female frontline healthcare workers to voice their opinions</a:t>
            </a:r>
            <a:endParaRPr lang="en-US" sz="2000" dirty="0">
              <a:highlight>
                <a:srgbClr val="FFFF00"/>
              </a:highlight>
              <a:latin typeface="+mn-lt"/>
              <a:cs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C785899-E751-D547-860A-B760276CE05D}"/>
              </a:ext>
            </a:extLst>
          </p:cNvPr>
          <p:cNvGrpSpPr/>
          <p:nvPr/>
        </p:nvGrpSpPr>
        <p:grpSpPr>
          <a:xfrm>
            <a:off x="0" y="5984875"/>
            <a:ext cx="12192000" cy="873124"/>
            <a:chOff x="0" y="5984875"/>
            <a:chExt cx="12192000" cy="87312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7510040-8690-0A44-A041-2B807B26EB48}"/>
                </a:ext>
              </a:extLst>
            </p:cNvPr>
            <p:cNvSpPr/>
            <p:nvPr/>
          </p:nvSpPr>
          <p:spPr>
            <a:xfrm>
              <a:off x="0" y="5984875"/>
              <a:ext cx="12192000" cy="87312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lide Number Placeholder 5">
              <a:extLst>
                <a:ext uri="{FF2B5EF4-FFF2-40B4-BE49-F238E27FC236}">
                  <a16:creationId xmlns:a16="http://schemas.microsoft.com/office/drawing/2014/main" id="{20DF95B7-1E16-1B4C-A57C-945D7B3A5727}"/>
                </a:ext>
              </a:extLst>
            </p:cNvPr>
            <p:cNvSpPr txBox="1">
              <a:spLocks/>
            </p:cNvSpPr>
            <p:nvPr/>
          </p:nvSpPr>
          <p:spPr>
            <a:xfrm>
              <a:off x="8168640" y="6534923"/>
              <a:ext cx="3472498" cy="122147"/>
            </a:xfrm>
            <a:prstGeom prst="rect">
              <a:avLst/>
            </a:prstGeom>
          </p:spPr>
          <p:txBody>
            <a:bodyPr vert="horz" lIns="0" tIns="0" rIns="0" bIns="0" rtlCol="0" anchor="t"/>
            <a:lstStyle>
              <a:defPPr>
                <a:defRPr lang="en-US"/>
              </a:defPPr>
              <a:lvl1pPr marL="0" algn="r" defTabSz="914400" rtl="0" eaLnBrk="1" latinLnBrk="0" hangingPunct="1">
                <a:defRPr sz="1100" b="1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600"/>
                </a:spcAft>
              </a:pPr>
              <a:r>
                <a:rPr lang="en-AU" dirty="0"/>
                <a:t>BNAU Forum Pitch </a:t>
              </a:r>
              <a:r>
                <a:rPr lang="en-AU" b="0" dirty="0"/>
                <a:t>| Slide 3</a:t>
              </a:r>
            </a:p>
          </p:txBody>
        </p:sp>
        <p:pic>
          <p:nvPicPr>
            <p:cNvPr id="9" name="Picture 8" descr="The University of Sydney Business School Logo">
              <a:extLst>
                <a:ext uri="{FF2B5EF4-FFF2-40B4-BE49-F238E27FC236}">
                  <a16:creationId xmlns:a16="http://schemas.microsoft.com/office/drawing/2014/main" id="{5E2CA6A8-AA39-634B-8CC7-24C7FF72C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2439" y="6164125"/>
              <a:ext cx="1205402" cy="518211"/>
            </a:xfrm>
            <a:prstGeom prst="rect">
              <a:avLst/>
            </a:prstGeom>
          </p:spPr>
        </p:pic>
      </p:grp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64F36D08-14E5-46F8-BDD1-49B91505C1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7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Tm="18762">
        <p:fade/>
      </p:transition>
    </mc:Choice>
    <mc:Fallback xmlns="">
      <p:transition advTm="187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A212329F-E889-4A80-858F-125F633EE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Economic Action</a:t>
            </a:r>
          </a:p>
        </p:txBody>
      </p:sp>
      <p:pic>
        <p:nvPicPr>
          <p:cNvPr id="11" name="Picture Placeholder 1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D04EC76-3E94-4487-8F4A-B033C141ADE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548" y="-693866"/>
            <a:ext cx="4847942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0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3A76166-E892-A648-A52B-EFC7262008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97762" y="2961773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  <a:cs typeface="+mn-cs"/>
              </a:rPr>
              <a:t>Gender-responsive budgeting and planning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  <a:cs typeface="+mn-cs"/>
              </a:rPr>
              <a:t>Standard guidelines and tools</a:t>
            </a:r>
          </a:p>
          <a:p>
            <a:pPr marL="0" indent="0"/>
            <a:r>
              <a:rPr lang="en-US" sz="2000">
                <a:latin typeface="+mn-lt"/>
                <a:cs typeface="+mn-cs"/>
              </a:rPr>
              <a:t>     e.g. checklists, indicators and measures</a:t>
            </a:r>
            <a:endParaRPr lang="en-US" sz="2200">
              <a:latin typeface="+mn-lt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385B57-53A5-F34F-9CD5-7D37D249BAF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052978" y="6356350"/>
            <a:ext cx="130082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BNAU Forum Pitch | Slide </a:t>
            </a:r>
            <a:fld id="{428B3159-EB6F-4E08-9CE2-AAF79249E502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4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62F9EF6-9266-0A46-BAC9-3016814FE3EB}"/>
              </a:ext>
            </a:extLst>
          </p:cNvPr>
          <p:cNvGrpSpPr/>
          <p:nvPr/>
        </p:nvGrpSpPr>
        <p:grpSpPr>
          <a:xfrm>
            <a:off x="0" y="5984875"/>
            <a:ext cx="12192000" cy="873124"/>
            <a:chOff x="0" y="5984875"/>
            <a:chExt cx="12192000" cy="87312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45D29BD-9B7F-7B4E-B728-BF87FFC75996}"/>
                </a:ext>
              </a:extLst>
            </p:cNvPr>
            <p:cNvSpPr/>
            <p:nvPr/>
          </p:nvSpPr>
          <p:spPr>
            <a:xfrm>
              <a:off x="0" y="5984875"/>
              <a:ext cx="12192000" cy="87312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lide Number Placeholder 5">
              <a:extLst>
                <a:ext uri="{FF2B5EF4-FFF2-40B4-BE49-F238E27FC236}">
                  <a16:creationId xmlns:a16="http://schemas.microsoft.com/office/drawing/2014/main" id="{B29EC165-9119-8342-AD51-BFECFB34C2AA}"/>
                </a:ext>
              </a:extLst>
            </p:cNvPr>
            <p:cNvSpPr txBox="1">
              <a:spLocks/>
            </p:cNvSpPr>
            <p:nvPr/>
          </p:nvSpPr>
          <p:spPr>
            <a:xfrm>
              <a:off x="8168640" y="6534923"/>
              <a:ext cx="3472498" cy="122147"/>
            </a:xfrm>
            <a:prstGeom prst="rect">
              <a:avLst/>
            </a:prstGeom>
          </p:spPr>
          <p:txBody>
            <a:bodyPr vert="horz" lIns="0" tIns="0" rIns="0" bIns="0" rtlCol="0" anchor="t"/>
            <a:lstStyle>
              <a:defPPr>
                <a:defRPr lang="en-US"/>
              </a:defPPr>
              <a:lvl1pPr marL="0" algn="r" defTabSz="914400" rtl="0" eaLnBrk="1" latinLnBrk="0" hangingPunct="1">
                <a:defRPr sz="1100" b="1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600"/>
                </a:spcAft>
              </a:pPr>
              <a:r>
                <a:rPr lang="en-AU" dirty="0"/>
                <a:t>BNAU Forum Pitch </a:t>
              </a:r>
              <a:r>
                <a:rPr lang="en-AU" b="0" dirty="0"/>
                <a:t>| Slide </a:t>
              </a:r>
              <a:fld id="{428B3159-EB6F-4E08-9CE2-AAF79249E502}" type="slidenum">
                <a:rPr lang="en-AU" b="0" smtClean="0"/>
                <a:pPr>
                  <a:spcAft>
                    <a:spcPts val="600"/>
                  </a:spcAft>
                </a:pPr>
                <a:t>4</a:t>
              </a:fld>
              <a:endParaRPr lang="en-AU" b="0" dirty="0"/>
            </a:p>
          </p:txBody>
        </p:sp>
        <p:pic>
          <p:nvPicPr>
            <p:cNvPr id="9" name="Picture 8" descr="The University of Sydney Business School Logo">
              <a:extLst>
                <a:ext uri="{FF2B5EF4-FFF2-40B4-BE49-F238E27FC236}">
                  <a16:creationId xmlns:a16="http://schemas.microsoft.com/office/drawing/2014/main" id="{317A1DB1-8057-8E44-A8C3-65A586EB8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2439" y="6164125"/>
              <a:ext cx="1205402" cy="518211"/>
            </a:xfrm>
            <a:prstGeom prst="rect">
              <a:avLst/>
            </a:prstGeom>
          </p:spPr>
        </p:pic>
      </p:grpSp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CDBAE77F-CB01-4534-A71F-13864750F2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Tm="11053">
        <p:fade/>
      </p:transition>
    </mc:Choice>
    <mc:Fallback xmlns="">
      <p:transition advTm="110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B0B8DCBA-FEED-46EF-A140-35B904015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DF2D5DC8-A79A-4F33-BF3D-7D48E6AF2F60}"/>
              </a:ext>
            </a:extLst>
          </p:cNvPr>
          <p:cNvSpPr txBox="1">
            <a:spLocks/>
          </p:cNvSpPr>
          <p:nvPr/>
        </p:nvSpPr>
        <p:spPr>
          <a:xfrm>
            <a:off x="971327" y="875251"/>
            <a:ext cx="4928291" cy="1035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AU" sz="2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Commercial Action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EB7A750F-3A82-476A-8604-093DF42473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79" y="1571925"/>
            <a:ext cx="4991629" cy="36771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cs typeface="+mn-cs"/>
              </a:rPr>
              <a:t>Gain and retain senior female talents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cs typeface="+mn-cs"/>
              </a:rPr>
              <a:t>Create female-friendly workplace during pandemic</a:t>
            </a:r>
          </a:p>
          <a:p>
            <a:pPr marL="0" indent="0"/>
            <a:r>
              <a:rPr lang="en-US" sz="2000" dirty="0">
                <a:latin typeface="+mn-lt"/>
                <a:cs typeface="+mn-cs"/>
              </a:rPr>
              <a:t>     e.g. paid leave entitlements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5DF79E18-7DBF-4AA8-A8C6-5D791FDD907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6" r="-1" b="8681"/>
          <a:stretch/>
        </p:blipFill>
        <p:spPr>
          <a:xfrm>
            <a:off x="6788383" y="541229"/>
            <a:ext cx="4565417" cy="5593443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8C2CC3-0DF1-6B4D-80B3-BAD30C3570C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49224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BNAU Forum Pitch | Slide </a:t>
            </a:r>
            <a:fld id="{428B3159-EB6F-4E08-9CE2-AAF79249E502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B172FB3-509A-7149-A0A8-FE3C7C030DD8}"/>
              </a:ext>
            </a:extLst>
          </p:cNvPr>
          <p:cNvGrpSpPr/>
          <p:nvPr/>
        </p:nvGrpSpPr>
        <p:grpSpPr>
          <a:xfrm>
            <a:off x="0" y="5984875"/>
            <a:ext cx="12192000" cy="873124"/>
            <a:chOff x="0" y="5984875"/>
            <a:chExt cx="12192000" cy="87312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AB34ECB-D575-A04B-8546-6F92F170ED0D}"/>
                </a:ext>
              </a:extLst>
            </p:cNvPr>
            <p:cNvSpPr/>
            <p:nvPr/>
          </p:nvSpPr>
          <p:spPr>
            <a:xfrm>
              <a:off x="0" y="5984875"/>
              <a:ext cx="12192000" cy="87312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lide Number Placeholder 5">
              <a:extLst>
                <a:ext uri="{FF2B5EF4-FFF2-40B4-BE49-F238E27FC236}">
                  <a16:creationId xmlns:a16="http://schemas.microsoft.com/office/drawing/2014/main" id="{6A8C0EA6-33BD-5647-AB7A-A8F54694231C}"/>
                </a:ext>
              </a:extLst>
            </p:cNvPr>
            <p:cNvSpPr txBox="1">
              <a:spLocks/>
            </p:cNvSpPr>
            <p:nvPr/>
          </p:nvSpPr>
          <p:spPr>
            <a:xfrm>
              <a:off x="8168640" y="6534923"/>
              <a:ext cx="3472498" cy="122147"/>
            </a:xfrm>
            <a:prstGeom prst="rect">
              <a:avLst/>
            </a:prstGeom>
          </p:spPr>
          <p:txBody>
            <a:bodyPr vert="horz" lIns="0" tIns="0" rIns="0" bIns="0" rtlCol="0" anchor="t"/>
            <a:lstStyle>
              <a:defPPr>
                <a:defRPr lang="en-US"/>
              </a:defPPr>
              <a:lvl1pPr marL="0" algn="r" defTabSz="914400" rtl="0" eaLnBrk="1" latinLnBrk="0" hangingPunct="1">
                <a:defRPr sz="1100" b="1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600"/>
                </a:spcAft>
              </a:pPr>
              <a:r>
                <a:rPr lang="en-AU"/>
                <a:t>BNAU Forum Pitch </a:t>
              </a:r>
              <a:r>
                <a:rPr lang="en-AU" b="0"/>
                <a:t>| Slide </a:t>
              </a:r>
              <a:fld id="{428B3159-EB6F-4E08-9CE2-AAF79249E502}" type="slidenum">
                <a:rPr lang="en-AU" b="0" smtClean="0"/>
                <a:pPr>
                  <a:spcAft>
                    <a:spcPts val="600"/>
                  </a:spcAft>
                </a:pPr>
                <a:t>5</a:t>
              </a:fld>
              <a:endParaRPr lang="en-AU" b="0"/>
            </a:p>
          </p:txBody>
        </p:sp>
        <p:pic>
          <p:nvPicPr>
            <p:cNvPr id="9" name="Picture 8" descr="The University of Sydney Business School Logo">
              <a:extLst>
                <a:ext uri="{FF2B5EF4-FFF2-40B4-BE49-F238E27FC236}">
                  <a16:creationId xmlns:a16="http://schemas.microsoft.com/office/drawing/2014/main" id="{DAE36A40-A897-1045-A870-9D69BF1AF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2439" y="6164125"/>
              <a:ext cx="1205402" cy="518211"/>
            </a:xfrm>
            <a:prstGeom prst="rect">
              <a:avLst/>
            </a:prstGeom>
          </p:spPr>
        </p:pic>
      </p:grp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48870CE9-B796-4DFC-AEAE-E909FB3952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3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Tm="13719">
        <p:fade/>
      </p:transition>
    </mc:Choice>
    <mc:Fallback xmlns="">
      <p:transition advTm="137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B8884EC5-9849-4753-93B3-961F929D2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" r="3" b="3"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3D475FE-67B6-5949-B4AD-A87816B9EE57}"/>
              </a:ext>
            </a:extLst>
          </p:cNvPr>
          <p:cNvGrpSpPr/>
          <p:nvPr/>
        </p:nvGrpSpPr>
        <p:grpSpPr>
          <a:xfrm>
            <a:off x="0" y="5984875"/>
            <a:ext cx="12192000" cy="873124"/>
            <a:chOff x="0" y="5984875"/>
            <a:chExt cx="12192000" cy="87312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F45E3-8C63-2A44-8820-7836164557C3}"/>
                </a:ext>
              </a:extLst>
            </p:cNvPr>
            <p:cNvSpPr/>
            <p:nvPr/>
          </p:nvSpPr>
          <p:spPr>
            <a:xfrm>
              <a:off x="0" y="5984875"/>
              <a:ext cx="12192000" cy="87312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lide Number Placeholder 5">
              <a:extLst>
                <a:ext uri="{FF2B5EF4-FFF2-40B4-BE49-F238E27FC236}">
                  <a16:creationId xmlns:a16="http://schemas.microsoft.com/office/drawing/2014/main" id="{6B676ED2-ECB3-1A42-B0B5-A0E92FE032D5}"/>
                </a:ext>
              </a:extLst>
            </p:cNvPr>
            <p:cNvSpPr txBox="1">
              <a:spLocks/>
            </p:cNvSpPr>
            <p:nvPr/>
          </p:nvSpPr>
          <p:spPr>
            <a:xfrm>
              <a:off x="8168640" y="6534923"/>
              <a:ext cx="3472498" cy="122147"/>
            </a:xfrm>
            <a:prstGeom prst="rect">
              <a:avLst/>
            </a:prstGeom>
          </p:spPr>
          <p:txBody>
            <a:bodyPr vert="horz" lIns="0" tIns="0" rIns="0" bIns="0" rtlCol="0" anchor="t"/>
            <a:lstStyle>
              <a:defPPr>
                <a:defRPr lang="en-US"/>
              </a:defPPr>
              <a:lvl1pPr marL="0" algn="r" defTabSz="914400" rtl="0" eaLnBrk="1" latinLnBrk="0" hangingPunct="1">
                <a:defRPr sz="1100" b="1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600"/>
                </a:spcAft>
              </a:pPr>
              <a:r>
                <a:rPr lang="en-AU"/>
                <a:t>BNAU Forum Pitch </a:t>
              </a:r>
              <a:r>
                <a:rPr lang="en-AU" b="0"/>
                <a:t>| Slide 6</a:t>
              </a:r>
            </a:p>
          </p:txBody>
        </p:sp>
        <p:pic>
          <p:nvPicPr>
            <p:cNvPr id="9" name="Picture 8" descr="The University of Sydney Business School Logo">
              <a:extLst>
                <a:ext uri="{FF2B5EF4-FFF2-40B4-BE49-F238E27FC236}">
                  <a16:creationId xmlns:a16="http://schemas.microsoft.com/office/drawing/2014/main" id="{A3C1D11C-3F48-D744-AE3C-5B64ECAA3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2439" y="6164125"/>
              <a:ext cx="1205402" cy="518211"/>
            </a:xfrm>
            <a:prstGeom prst="rect">
              <a:avLst/>
            </a:prstGeom>
          </p:spPr>
        </p:pic>
      </p:grpSp>
      <p:sp>
        <p:nvSpPr>
          <p:cNvPr id="17" name="Title 2">
            <a:extLst>
              <a:ext uri="{FF2B5EF4-FFF2-40B4-BE49-F238E27FC236}">
                <a16:creationId xmlns:a16="http://schemas.microsoft.com/office/drawing/2014/main" id="{4B39114A-6C10-4869-8FB2-6F5DE5704647}"/>
              </a:ext>
            </a:extLst>
          </p:cNvPr>
          <p:cNvSpPr txBox="1">
            <a:spLocks/>
          </p:cNvSpPr>
          <p:nvPr/>
        </p:nvSpPr>
        <p:spPr>
          <a:xfrm>
            <a:off x="5451245" y="422324"/>
            <a:ext cx="4928291" cy="1035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AU" sz="2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Community Action</a:t>
            </a:r>
          </a:p>
        </p:txBody>
      </p:sp>
      <p:graphicFrame>
        <p:nvGraphicFramePr>
          <p:cNvPr id="22" name="Text Placeholder 1">
            <a:extLst>
              <a:ext uri="{FF2B5EF4-FFF2-40B4-BE49-F238E27FC236}">
                <a16:creationId xmlns:a16="http://schemas.microsoft.com/office/drawing/2014/main" id="{BD35971F-D3C4-4F67-8615-A9CA99AB62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7879067"/>
              </p:ext>
            </p:extLst>
          </p:nvPr>
        </p:nvGraphicFramePr>
        <p:xfrm>
          <a:off x="5540533" y="1587114"/>
          <a:ext cx="5256213" cy="3867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0FEB90C5-3A0E-4806-A84A-ED31FA72FD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6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Tm="25677">
        <p:fade/>
      </p:transition>
    </mc:Choice>
    <mc:Fallback xmlns="">
      <p:transition advTm="256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31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33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35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37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C4643-6BA4-7546-8F63-64138DCD091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050086" y="6492240"/>
            <a:ext cx="130371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BNAU Forum Pitch | Slide </a:t>
            </a:r>
            <a:fld id="{428B3159-EB6F-4E08-9CE2-AAF79249E502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7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BD71289-BE4E-4048-ACD1-40C94F05670F}"/>
              </a:ext>
            </a:extLst>
          </p:cNvPr>
          <p:cNvGrpSpPr/>
          <p:nvPr/>
        </p:nvGrpSpPr>
        <p:grpSpPr>
          <a:xfrm>
            <a:off x="0" y="5984875"/>
            <a:ext cx="12192000" cy="873124"/>
            <a:chOff x="0" y="5984875"/>
            <a:chExt cx="12192000" cy="87312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E8944BB-B0CC-4647-B1D7-DA76A460AA9F}"/>
                </a:ext>
              </a:extLst>
            </p:cNvPr>
            <p:cNvSpPr/>
            <p:nvPr/>
          </p:nvSpPr>
          <p:spPr>
            <a:xfrm>
              <a:off x="0" y="5984875"/>
              <a:ext cx="12192000" cy="87312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lide Number Placeholder 5">
              <a:extLst>
                <a:ext uri="{FF2B5EF4-FFF2-40B4-BE49-F238E27FC236}">
                  <a16:creationId xmlns:a16="http://schemas.microsoft.com/office/drawing/2014/main" id="{381FEDD2-375D-B04F-850A-F6C687165053}"/>
                </a:ext>
              </a:extLst>
            </p:cNvPr>
            <p:cNvSpPr txBox="1">
              <a:spLocks/>
            </p:cNvSpPr>
            <p:nvPr/>
          </p:nvSpPr>
          <p:spPr>
            <a:xfrm>
              <a:off x="8168640" y="6534923"/>
              <a:ext cx="3472498" cy="122147"/>
            </a:xfrm>
            <a:prstGeom prst="rect">
              <a:avLst/>
            </a:prstGeom>
          </p:spPr>
          <p:txBody>
            <a:bodyPr vert="horz" lIns="0" tIns="0" rIns="0" bIns="0" rtlCol="0" anchor="t"/>
            <a:lstStyle>
              <a:defPPr>
                <a:defRPr lang="en-US"/>
              </a:defPPr>
              <a:lvl1pPr marL="0" algn="r" defTabSz="914400" rtl="0" eaLnBrk="1" latinLnBrk="0" hangingPunct="1">
                <a:defRPr sz="1100" b="1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600"/>
                </a:spcAft>
              </a:pPr>
              <a:r>
                <a:rPr lang="en-AU"/>
                <a:t>BNAU Forum Pitch </a:t>
              </a:r>
              <a:r>
                <a:rPr lang="en-AU" b="0"/>
                <a:t>| Slide 7</a:t>
              </a:r>
            </a:p>
          </p:txBody>
        </p:sp>
        <p:pic>
          <p:nvPicPr>
            <p:cNvPr id="13" name="Picture 12" descr="The University of Sydney Business School Logo">
              <a:extLst>
                <a:ext uri="{FF2B5EF4-FFF2-40B4-BE49-F238E27FC236}">
                  <a16:creationId xmlns:a16="http://schemas.microsoft.com/office/drawing/2014/main" id="{F11AD43E-4B6F-544D-9CA4-F94E2FAFB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2439" y="6164125"/>
              <a:ext cx="1205402" cy="518211"/>
            </a:xfrm>
            <a:prstGeom prst="rect">
              <a:avLst/>
            </a:prstGeom>
          </p:spPr>
        </p:pic>
      </p:grp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9344309F-E1F7-4017-B3C5-20BE6B6B88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18" y="1540943"/>
            <a:ext cx="3849167" cy="322674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E2559DE-19A0-4A69-B461-CB09246E4CE4}"/>
              </a:ext>
            </a:extLst>
          </p:cNvPr>
          <p:cNvSpPr/>
          <p:nvPr/>
        </p:nvSpPr>
        <p:spPr>
          <a:xfrm>
            <a:off x="6305496" y="449036"/>
            <a:ext cx="581524" cy="5522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4D363A2-6B9D-46D8-A63F-7750173C99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62418" y="1866007"/>
            <a:ext cx="6462074" cy="3867150"/>
          </a:xfrm>
        </p:spPr>
        <p:txBody>
          <a:bodyPr vert="horz" lIns="0" tIns="0" rIns="0" bIns="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See pandemic as an opportunity to learn and grow</a:t>
            </a:r>
            <a:endParaRPr lang="en-US" sz="20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/>
                <a:cs typeface="Arial"/>
              </a:rPr>
              <a:t>Communities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/>
                <a:cs typeface="Arial"/>
              </a:rPr>
              <a:t>Workshops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Balance work and life</a:t>
            </a:r>
            <a:endParaRPr lang="en-AU" sz="3200" dirty="0">
              <a:latin typeface="Arial"/>
              <a:cs typeface="Arial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/>
                <a:cs typeface="Arial"/>
              </a:rPr>
              <a:t>Ensure mental and physical health </a:t>
            </a:r>
          </a:p>
          <a:p>
            <a:pPr marL="457200" lvl="1" indent="0">
              <a:buNone/>
            </a:pPr>
            <a:r>
              <a:rPr lang="en-US" sz="2000" dirty="0">
                <a:latin typeface="Arial"/>
                <a:cs typeface="Arial"/>
              </a:rPr>
              <a:t>    e.g. exercise and resilience training</a:t>
            </a:r>
            <a:endParaRPr lang="en-AU" sz="2000" dirty="0">
              <a:latin typeface="Arial"/>
              <a:cs typeface="Arial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AU" sz="2000" dirty="0">
                <a:latin typeface="Arial"/>
                <a:cs typeface="Arial"/>
              </a:rPr>
              <a:t>Negotiate to share domestic responsibilities fairly</a:t>
            </a:r>
          </a:p>
          <a:p>
            <a:pPr marL="457200" lvl="1" indent="0">
              <a:buNone/>
            </a:pPr>
            <a:r>
              <a:rPr lang="en-US" sz="2000" dirty="0">
                <a:latin typeface="Arial"/>
                <a:cs typeface="Arial"/>
              </a:rPr>
              <a:t>    e.g. chore sharing app and time management app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AE67EE-24CD-E848-9514-9B60B2523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6399" y="677002"/>
            <a:ext cx="482508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Personal Action</a:t>
            </a:r>
          </a:p>
        </p:txBody>
      </p:sp>
      <p:pic>
        <p:nvPicPr>
          <p:cNvPr id="19" name="Video 18">
            <a:hlinkClick r:id="" action="ppaction://media"/>
            <a:extLst>
              <a:ext uri="{FF2B5EF4-FFF2-40B4-BE49-F238E27FC236}">
                <a16:creationId xmlns:a16="http://schemas.microsoft.com/office/drawing/2014/main" id="{0154BC40-55E7-437D-8F58-3655AC10CE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5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Tm="25063">
        <p:fade/>
      </p:transition>
    </mc:Choice>
    <mc:Fallback xmlns="">
      <p:transition advTm="250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ext&#10;&#10;Description automatically generated">
            <a:extLst>
              <a:ext uri="{FF2B5EF4-FFF2-40B4-BE49-F238E27FC236}">
                <a16:creationId xmlns:a16="http://schemas.microsoft.com/office/drawing/2014/main" id="{4C7F9F93-55CF-4B43-A1D8-055F40B18F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5" r="-3" b="-3"/>
          <a:stretch/>
        </p:blipFill>
        <p:spPr bwMode="auto">
          <a:xfrm>
            <a:off x="1908527" y="964978"/>
            <a:ext cx="8371897" cy="323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Rectangle 72">
            <a:extLst>
              <a:ext uri="{FF2B5EF4-FFF2-40B4-BE49-F238E27FC236}">
                <a16:creationId xmlns:a16="http://schemas.microsoft.com/office/drawing/2014/main" id="{D38A241E-0395-41E5-8607-BAA2799A4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892040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AE67EE-24CD-E848-9514-9B60B2523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7874" y="4849732"/>
            <a:ext cx="6973204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Conclusion</a:t>
            </a:r>
          </a:p>
        </p:txBody>
      </p:sp>
      <p:cxnSp>
        <p:nvCxnSpPr>
          <p:cNvPr id="1031" name="Straight Connector 74">
            <a:extLst>
              <a:ext uri="{FF2B5EF4-FFF2-40B4-BE49-F238E27FC236}">
                <a16:creationId xmlns:a16="http://schemas.microsoft.com/office/drawing/2014/main" id="{CE352288-84AD-4CA8-BCD5-76C29D34E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64106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C4643-6BA4-7546-8F63-64138DCD091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225314" y="6553690"/>
            <a:ext cx="1128486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600">
                <a:solidFill>
                  <a:schemeClr val="tx1">
                    <a:lumMod val="75000"/>
                    <a:lumOff val="25000"/>
                    <a:alpha val="70000"/>
                  </a:schemeClr>
                </a:solidFill>
                <a:latin typeface="Calibri" panose="020F0502020204030204"/>
              </a:rPr>
              <a:t>BNAU Forum Pitch | Slide </a:t>
            </a:r>
            <a:fld id="{428B3159-EB6F-4E08-9CE2-AAF79249E502}" type="slidenum">
              <a:rPr lang="en-US" sz="600">
                <a:solidFill>
                  <a:schemeClr val="tx1">
                    <a:lumMod val="75000"/>
                    <a:lumOff val="25000"/>
                    <a:alpha val="70000"/>
                  </a:schemeClr>
                </a:solidFill>
                <a:latin typeface="Calibri" panose="020F0502020204030204"/>
              </a:rPr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8</a:t>
            </a:fld>
            <a:endParaRPr lang="en-US" sz="600">
              <a:solidFill>
                <a:schemeClr val="tx1">
                  <a:lumMod val="75000"/>
                  <a:lumOff val="25000"/>
                  <a:alpha val="70000"/>
                </a:schemeClr>
              </a:solidFill>
              <a:latin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BD71289-BE4E-4048-ACD1-40C94F05670F}"/>
              </a:ext>
            </a:extLst>
          </p:cNvPr>
          <p:cNvGrpSpPr/>
          <p:nvPr/>
        </p:nvGrpSpPr>
        <p:grpSpPr>
          <a:xfrm>
            <a:off x="0" y="5984875"/>
            <a:ext cx="12192000" cy="873124"/>
            <a:chOff x="0" y="5984875"/>
            <a:chExt cx="12192000" cy="87312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E8944BB-B0CC-4647-B1D7-DA76A460AA9F}"/>
                </a:ext>
              </a:extLst>
            </p:cNvPr>
            <p:cNvSpPr/>
            <p:nvPr/>
          </p:nvSpPr>
          <p:spPr>
            <a:xfrm>
              <a:off x="0" y="5984875"/>
              <a:ext cx="12192000" cy="87312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lide Number Placeholder 5">
              <a:extLst>
                <a:ext uri="{FF2B5EF4-FFF2-40B4-BE49-F238E27FC236}">
                  <a16:creationId xmlns:a16="http://schemas.microsoft.com/office/drawing/2014/main" id="{381FEDD2-375D-B04F-850A-F6C687165053}"/>
                </a:ext>
              </a:extLst>
            </p:cNvPr>
            <p:cNvSpPr txBox="1">
              <a:spLocks/>
            </p:cNvSpPr>
            <p:nvPr/>
          </p:nvSpPr>
          <p:spPr>
            <a:xfrm>
              <a:off x="8168640" y="6534923"/>
              <a:ext cx="3472498" cy="122147"/>
            </a:xfrm>
            <a:prstGeom prst="rect">
              <a:avLst/>
            </a:prstGeom>
          </p:spPr>
          <p:txBody>
            <a:bodyPr vert="horz" lIns="0" tIns="0" rIns="0" bIns="0" rtlCol="0" anchor="t"/>
            <a:lstStyle>
              <a:defPPr>
                <a:defRPr lang="en-US"/>
              </a:defPPr>
              <a:lvl1pPr marL="0" algn="r" defTabSz="914400" rtl="0" eaLnBrk="1" latinLnBrk="0" hangingPunct="1">
                <a:defRPr sz="1100" b="1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600"/>
                </a:spcAft>
              </a:pPr>
              <a:r>
                <a:rPr lang="en-AU"/>
                <a:t>BNAU Forum Pitch </a:t>
              </a:r>
              <a:r>
                <a:rPr lang="en-AU" b="0"/>
                <a:t>| Slide </a:t>
              </a:r>
              <a:fld id="{428B3159-EB6F-4E08-9CE2-AAF79249E502}" type="slidenum">
                <a:rPr lang="en-AU" b="0" smtClean="0"/>
                <a:pPr>
                  <a:spcAft>
                    <a:spcPts val="600"/>
                  </a:spcAft>
                </a:pPr>
                <a:t>8</a:t>
              </a:fld>
              <a:endParaRPr lang="en-AU" b="0"/>
            </a:p>
          </p:txBody>
        </p:sp>
        <p:pic>
          <p:nvPicPr>
            <p:cNvPr id="13" name="Picture 12" descr="The University of Sydney Business School Logo">
              <a:extLst>
                <a:ext uri="{FF2B5EF4-FFF2-40B4-BE49-F238E27FC236}">
                  <a16:creationId xmlns:a16="http://schemas.microsoft.com/office/drawing/2014/main" id="{F11AD43E-4B6F-544D-9CA4-F94E2FAFB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2439" y="6164125"/>
              <a:ext cx="1205402" cy="518211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8C825D74-3851-4A0B-9851-AE92FEB5B6B6}"/>
              </a:ext>
            </a:extLst>
          </p:cNvPr>
          <p:cNvSpPr/>
          <p:nvPr/>
        </p:nvSpPr>
        <p:spPr>
          <a:xfrm>
            <a:off x="1972517" y="3210496"/>
            <a:ext cx="1810638" cy="890258"/>
          </a:xfrm>
          <a:prstGeom prst="rect">
            <a:avLst/>
          </a:prstGeom>
          <a:solidFill>
            <a:srgbClr val="FFF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5C9EB5-8019-427D-84FA-3031C14B820A}"/>
              </a:ext>
            </a:extLst>
          </p:cNvPr>
          <p:cNvSpPr/>
          <p:nvPr/>
        </p:nvSpPr>
        <p:spPr>
          <a:xfrm>
            <a:off x="3346505" y="5158450"/>
            <a:ext cx="873301" cy="826425"/>
          </a:xfrm>
          <a:prstGeom prst="rect">
            <a:avLst/>
          </a:prstGeom>
          <a:solidFill>
            <a:srgbClr val="474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6" name="Video 15">
            <a:hlinkClick r:id="" action="ppaction://media"/>
            <a:extLst>
              <a:ext uri="{FF2B5EF4-FFF2-40B4-BE49-F238E27FC236}">
                <a16:creationId xmlns:a16="http://schemas.microsoft.com/office/drawing/2014/main" id="{BBB5D0BB-6571-4F44-98A7-5557B59B0D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3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Tm="17024">
        <p:fade/>
      </p:transition>
    </mc:Choice>
    <mc:Fallback xmlns="">
      <p:transition advTm="170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5.7|7"/>
</p:tagLst>
</file>

<file path=ppt/theme/theme1.xml><?xml version="1.0" encoding="utf-8"?>
<a:theme xmlns:a="http://schemas.openxmlformats.org/drawingml/2006/main" name="Office Theme">
  <a:themeElements>
    <a:clrScheme name="University of Sydney">
      <a:dk1>
        <a:srgbClr val="0A0A0A"/>
      </a:dk1>
      <a:lt1>
        <a:srgbClr val="FFFFFF"/>
      </a:lt1>
      <a:dk2>
        <a:srgbClr val="414141"/>
      </a:dk2>
      <a:lt2>
        <a:srgbClr val="F1F1F1"/>
      </a:lt2>
      <a:accent1>
        <a:srgbClr val="E64626"/>
      </a:accent1>
      <a:accent2>
        <a:srgbClr val="FFB800"/>
      </a:accent2>
      <a:accent3>
        <a:srgbClr val="0148A3"/>
      </a:accent3>
      <a:accent4>
        <a:srgbClr val="F79C71"/>
      </a:accent4>
      <a:accent5>
        <a:srgbClr val="FBF38D"/>
      </a:accent5>
      <a:accent6>
        <a:srgbClr val="91BDE5"/>
      </a:accent6>
      <a:hlink>
        <a:srgbClr val="0148A3"/>
      </a:hlink>
      <a:folHlink>
        <a:srgbClr val="792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A230BF15928C4BB4633E014CD25105" ma:contentTypeVersion="7" ma:contentTypeDescription="Create a new document." ma:contentTypeScope="" ma:versionID="e06efd0e7eb347decfb46475238b8e0d">
  <xsd:schema xmlns:xsd="http://www.w3.org/2001/XMLSchema" xmlns:xs="http://www.w3.org/2001/XMLSchema" xmlns:p="http://schemas.microsoft.com/office/2006/metadata/properties" xmlns:ns3="48574a91-20ca-4f06-ae1c-eaf221837006" xmlns:ns4="960afa00-1814-4d40-b0e1-2642fd91b857" targetNamespace="http://schemas.microsoft.com/office/2006/metadata/properties" ma:root="true" ma:fieldsID="76575cadbb463402614668b3cb09958e" ns3:_="" ns4:_="">
    <xsd:import namespace="48574a91-20ca-4f06-ae1c-eaf221837006"/>
    <xsd:import namespace="960afa00-1814-4d40-b0e1-2642fd91b85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574a91-20ca-4f06-ae1c-eaf2218370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0afa00-1814-4d40-b0e1-2642fd91b85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D10D4B-96F0-452E-8BF4-E9F3C4B3AA6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EA58010-929C-4D5C-898B-255742A2601E}">
  <ds:schemaRefs>
    <ds:schemaRef ds:uri="http://purl.org/dc/terms/"/>
    <ds:schemaRef ds:uri="http://www.w3.org/XML/1998/namespace"/>
    <ds:schemaRef ds:uri="960afa00-1814-4d40-b0e1-2642fd91b857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48574a91-20ca-4f06-ae1c-eaf221837006"/>
    <ds:schemaRef ds:uri="http://schemas.microsoft.com/office/2006/metadata/properties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3EE2559-44C4-4101-AD4E-FE9E469634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574a91-20ca-4f06-ae1c-eaf221837006"/>
    <ds:schemaRef ds:uri="960afa00-1814-4d40-b0e1-2642fd91b85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422</Words>
  <Application>Microsoft Office PowerPoint</Application>
  <PresentationFormat>Widescreen</PresentationFormat>
  <Paragraphs>61</Paragraphs>
  <Slides>9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Courier New</vt:lpstr>
      <vt:lpstr>Office Theme</vt:lpstr>
      <vt:lpstr>Anlan Yang Juliana Sanchez-Tarazona   Wen Pan       Ruiqi Zhang Yuning Zhang </vt:lpstr>
      <vt:lpstr>PowerPoint Presentation</vt:lpstr>
      <vt:lpstr>Women Leadership in Challenge</vt:lpstr>
      <vt:lpstr>Political Action</vt:lpstr>
      <vt:lpstr>Economic Action</vt:lpstr>
      <vt:lpstr>PowerPoint Presentation</vt:lpstr>
      <vt:lpstr>PowerPoint Presentation</vt:lpstr>
      <vt:lpstr>Personal Action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Anlan Yang Juliana Sanchez-Tarazona   Wen Pan       Ruiqi Zhang Yuning Zhang</dc:title>
  <dc:creator>Anlan Yang</dc:creator>
  <cp:lastModifiedBy>Anlan Yang</cp:lastModifiedBy>
  <cp:revision>3</cp:revision>
  <dcterms:created xsi:type="dcterms:W3CDTF">2020-11-11T00:10:00Z</dcterms:created>
  <dcterms:modified xsi:type="dcterms:W3CDTF">2021-03-22T09:21:27Z</dcterms:modified>
</cp:coreProperties>
</file>